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75D159-5FD0-4873-A032-BF2A2D501D3B}">
  <a:tblStyle styleId="{2C75D159-5FD0-4873-A032-BF2A2D501D3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f879a8e1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f879a8e1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7ad519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67ad519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3d321590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3d321590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d3215903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d3215903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ecb59d8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ecb59d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f5d25ab7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f5d25ab7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f879a8e1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5f879a8e1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bb184286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bb184286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585bddf453161ef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85bddf453161ef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1000a8d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61000a8d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3d3215903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3d3215903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f879a8e1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5f879a8e1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7ad5194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67ad5194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f85074e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f85074e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f85074e5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5f85074e5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3a105a43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3a105a43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46e98cf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46e98cf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52b7ac3c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752b7ac3c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752b7ac3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752b7ac3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752b7ac3c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752b7ac3c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752b7ac3c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752b7ac3c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ecb59d86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ecb59d86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5f5d25ab7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5f5d25ab7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ddd885e3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ddd885e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f879a8e1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f879a8e1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5f879a8e1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5f879a8e1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f879a8e1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5f879a8e1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5ecb59d7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5ecb59d7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5f879a8e1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5f879a8e1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59df6e883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759df6e883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3d75b9c4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3d75b9c4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5ecb59d79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5ecb59d79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f5d25ab7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f5d25ab7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757670c45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757670c45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3a105a43b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3a105a43b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61000a8d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61000a8d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61000a8de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61000a8de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61000a8de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61000a8de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61000a8de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61000a8de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3a105a43b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3a105a43b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757670c45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757670c45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7579b92a93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7579b92a9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75861e577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75861e577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59df6e883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59df6e883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75861e58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75861e58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61000a8de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61000a8de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61000a8de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61000a8de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61000a8de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61000a8de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585bddf453161eff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585bddf453161eff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759df6e88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759df6e88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759df6e88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759df6e88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5ecb59d79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5ecb59d79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75861e595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75861e595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75861e595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75861e595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59df6e883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59df6e883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75861e595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75861e595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3d4a2f6c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3d4a2f6c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767207e1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767207e1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f5d25ab7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f5d25ab7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f879a8e1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f879a8e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f879a8e1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f879a8e1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1768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pic>
        <p:nvPicPr>
          <p:cNvPr id="22" name="Google Shape;22;p4"/>
          <p:cNvPicPr preferRelativeResize="0"/>
          <p:nvPr/>
        </p:nvPicPr>
        <p:blipFill>
          <a:blip r:embed="rId2">
            <a:alphaModFix/>
          </a:blip>
          <a:stretch>
            <a:fillRect/>
          </a:stretch>
        </p:blipFill>
        <p:spPr>
          <a:xfrm>
            <a:off x="152400" y="769038"/>
            <a:ext cx="8839202" cy="18027"/>
          </a:xfrm>
          <a:prstGeom prst="rect">
            <a:avLst/>
          </a:prstGeom>
          <a:noFill/>
          <a:ln>
            <a:noFill/>
          </a:ln>
        </p:spPr>
      </p:pic>
      <p:pic>
        <p:nvPicPr>
          <p:cNvPr id="23" name="Google Shape;23;p4"/>
          <p:cNvPicPr preferRelativeResize="0"/>
          <p:nvPr/>
        </p:nvPicPr>
        <p:blipFill>
          <a:blip r:embed="rId2">
            <a:alphaModFix/>
          </a:blip>
          <a:stretch>
            <a:fillRect/>
          </a:stretch>
        </p:blipFill>
        <p:spPr>
          <a:xfrm>
            <a:off x="152400" y="806538"/>
            <a:ext cx="8839202" cy="180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1768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pic>
        <p:nvPicPr>
          <p:cNvPr id="29" name="Google Shape;29;p5"/>
          <p:cNvPicPr preferRelativeResize="0"/>
          <p:nvPr/>
        </p:nvPicPr>
        <p:blipFill>
          <a:blip r:embed="rId2">
            <a:alphaModFix/>
          </a:blip>
          <a:stretch>
            <a:fillRect/>
          </a:stretch>
        </p:blipFill>
        <p:spPr>
          <a:xfrm>
            <a:off x="152400" y="769038"/>
            <a:ext cx="8839202" cy="18027"/>
          </a:xfrm>
          <a:prstGeom prst="rect">
            <a:avLst/>
          </a:prstGeom>
          <a:noFill/>
          <a:ln>
            <a:noFill/>
          </a:ln>
        </p:spPr>
      </p:pic>
      <p:pic>
        <p:nvPicPr>
          <p:cNvPr id="30" name="Google Shape;30;p5"/>
          <p:cNvPicPr preferRelativeResize="0"/>
          <p:nvPr/>
        </p:nvPicPr>
        <p:blipFill>
          <a:blip r:embed="rId2">
            <a:alphaModFix/>
          </a:blip>
          <a:stretch>
            <a:fillRect/>
          </a:stretch>
        </p:blipFill>
        <p:spPr>
          <a:xfrm>
            <a:off x="152400" y="806538"/>
            <a:ext cx="8839202" cy="180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1768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pic>
        <p:nvPicPr>
          <p:cNvPr id="34" name="Google Shape;34;p6"/>
          <p:cNvPicPr preferRelativeResize="0"/>
          <p:nvPr/>
        </p:nvPicPr>
        <p:blipFill>
          <a:blip r:embed="rId2">
            <a:alphaModFix/>
          </a:blip>
          <a:stretch>
            <a:fillRect/>
          </a:stretch>
        </p:blipFill>
        <p:spPr>
          <a:xfrm>
            <a:off x="152400" y="769038"/>
            <a:ext cx="8839202" cy="18027"/>
          </a:xfrm>
          <a:prstGeom prst="rect">
            <a:avLst/>
          </a:prstGeom>
          <a:noFill/>
          <a:ln>
            <a:noFill/>
          </a:ln>
        </p:spPr>
      </p:pic>
      <p:pic>
        <p:nvPicPr>
          <p:cNvPr id="35" name="Google Shape;35;p6"/>
          <p:cNvPicPr preferRelativeResize="0"/>
          <p:nvPr/>
        </p:nvPicPr>
        <p:blipFill>
          <a:blip r:embed="rId2">
            <a:alphaModFix/>
          </a:blip>
          <a:stretch>
            <a:fillRect/>
          </a:stretch>
        </p:blipFill>
        <p:spPr>
          <a:xfrm>
            <a:off x="152400" y="806538"/>
            <a:ext cx="8839202" cy="180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176850"/>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pic>
        <p:nvPicPr>
          <p:cNvPr id="9" name="Google Shape;9;p1"/>
          <p:cNvPicPr preferRelativeResize="0"/>
          <p:nvPr/>
        </p:nvPicPr>
        <p:blipFill>
          <a:blip r:embed="rId1">
            <a:alphaModFix/>
          </a:blip>
          <a:stretch>
            <a:fillRect/>
          </a:stretch>
        </p:blipFill>
        <p:spPr>
          <a:xfrm>
            <a:off x="6900" y="4884225"/>
            <a:ext cx="9144000" cy="259275"/>
          </a:xfrm>
          <a:prstGeom prst="rect">
            <a:avLst/>
          </a:prstGeom>
          <a:noFill/>
          <a:ln>
            <a:noFill/>
          </a:ln>
        </p:spPr>
      </p:pic>
      <p:pic>
        <p:nvPicPr>
          <p:cNvPr id="10" name="Google Shape;10;p1"/>
          <p:cNvPicPr preferRelativeResize="0"/>
          <p:nvPr/>
        </p:nvPicPr>
        <p:blipFill>
          <a:blip r:embed="rId2">
            <a:alphaModFix/>
          </a:blip>
          <a:stretch>
            <a:fillRect/>
          </a:stretch>
        </p:blipFill>
        <p:spPr>
          <a:xfrm>
            <a:off x="7880275" y="4919588"/>
            <a:ext cx="1229350" cy="1885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github.com/sakastudio"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github.com/sakastudio/RaycastCulling" TargetMode="Externa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7.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1.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9.png"/><Relationship Id="rId4" Type="http://schemas.openxmlformats.org/officeDocument/2006/relationships/image" Target="../media/image42.png"/><Relationship Id="rId5"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github.com/sakastudio/RaycastCulling" TargetMode="Externa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3.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6.png"/><Relationship Id="rId4" Type="http://schemas.openxmlformats.org/officeDocument/2006/relationships/image" Target="../media/image53.png"/><Relationship Id="rId5"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github.com/sakastudio/RaycastCulling" TargetMode="Externa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a:t>自動生成マップの描画を</a:t>
            </a:r>
            <a:endParaRPr/>
          </a:p>
          <a:p>
            <a:pPr indent="0" lvl="0" marL="0" rtl="0" algn="ctr">
              <a:spcBef>
                <a:spcPts val="0"/>
              </a:spcBef>
              <a:spcAft>
                <a:spcPts val="0"/>
              </a:spcAft>
              <a:buNone/>
            </a:pPr>
            <a:r>
              <a:rPr lang="ja"/>
              <a:t>高速化！</a:t>
            </a:r>
            <a:endParaRPr/>
          </a:p>
        </p:txBody>
      </p:sp>
      <p:sp>
        <p:nvSpPr>
          <p:cNvPr id="63" name="Google Shape;63;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47500" lnSpcReduction="20000"/>
          </a:bodyPr>
          <a:lstStyle/>
          <a:p>
            <a:pPr indent="0" lvl="0" marL="0" rtl="0" algn="ctr">
              <a:spcBef>
                <a:spcPts val="0"/>
              </a:spcBef>
              <a:spcAft>
                <a:spcPts val="0"/>
              </a:spcAft>
              <a:buClr>
                <a:schemeClr val="dk1"/>
              </a:buClr>
              <a:buSzPts val="523"/>
              <a:buFont typeface="Arial"/>
              <a:buNone/>
            </a:pPr>
            <a:r>
              <a:rPr lang="ja" sz="5200">
                <a:solidFill>
                  <a:schemeClr val="dk1"/>
                </a:solidFill>
              </a:rPr>
              <a:t>～ComputeShaderを使ったオクルージョンカリングの</a:t>
            </a:r>
            <a:endParaRPr sz="5200">
              <a:solidFill>
                <a:schemeClr val="dk1"/>
              </a:solidFill>
            </a:endParaRPr>
          </a:p>
          <a:p>
            <a:pPr indent="0" lvl="0" marL="0" rtl="0" algn="ctr">
              <a:spcBef>
                <a:spcPts val="0"/>
              </a:spcBef>
              <a:spcAft>
                <a:spcPts val="0"/>
              </a:spcAft>
              <a:buClr>
                <a:schemeClr val="dk1"/>
              </a:buClr>
              <a:buSzPts val="523"/>
              <a:buFont typeface="Arial"/>
              <a:buNone/>
            </a:pPr>
            <a:r>
              <a:rPr lang="ja" sz="5200">
                <a:solidFill>
                  <a:schemeClr val="dk1"/>
                </a:solidFill>
              </a:rPr>
              <a:t>理論と実装～</a:t>
            </a:r>
            <a:endParaRPr/>
          </a:p>
        </p:txBody>
      </p:sp>
      <p:pic>
        <p:nvPicPr>
          <p:cNvPr id="64" name="Google Shape;64;p13"/>
          <p:cNvPicPr preferRelativeResize="0"/>
          <p:nvPr/>
        </p:nvPicPr>
        <p:blipFill>
          <a:blip r:embed="rId3">
            <a:alphaModFix/>
          </a:blip>
          <a:stretch>
            <a:fillRect/>
          </a:stretch>
        </p:blipFill>
        <p:spPr>
          <a:xfrm>
            <a:off x="7744518" y="3528527"/>
            <a:ext cx="1399482" cy="1350349"/>
          </a:xfrm>
          <a:prstGeom prst="rect">
            <a:avLst/>
          </a:prstGeom>
          <a:noFill/>
          <a:ln>
            <a:noFill/>
          </a:ln>
        </p:spPr>
      </p:pic>
      <p:pic>
        <p:nvPicPr>
          <p:cNvPr id="65" name="Google Shape;65;p13"/>
          <p:cNvPicPr preferRelativeResize="0"/>
          <p:nvPr/>
        </p:nvPicPr>
        <p:blipFill>
          <a:blip r:embed="rId4">
            <a:alphaModFix/>
          </a:blip>
          <a:stretch>
            <a:fillRect/>
          </a:stretch>
        </p:blipFill>
        <p:spPr>
          <a:xfrm>
            <a:off x="6307050" y="3528525"/>
            <a:ext cx="1399482" cy="1350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用語解説 Occludee(被遮蔽物)</a:t>
            </a:r>
            <a:r>
              <a:rPr lang="ja"/>
              <a:t>とは</a:t>
            </a:r>
            <a:endParaRPr/>
          </a:p>
        </p:txBody>
      </p:sp>
      <p:sp>
        <p:nvSpPr>
          <p:cNvPr id="130" name="Google Shape;130;p22"/>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Occluder(</a:t>
            </a:r>
            <a:r>
              <a:rPr lang="ja"/>
              <a:t>遮蔽物</a:t>
            </a:r>
            <a:r>
              <a:rPr lang="ja"/>
              <a:t>)</a:t>
            </a:r>
            <a:r>
              <a:rPr lang="ja"/>
              <a:t>に遮蔽されたら</a:t>
            </a:r>
            <a:r>
              <a:rPr b="1" lang="ja" sz="2100"/>
              <a:t>レンダリングされないだけ</a:t>
            </a:r>
            <a:r>
              <a:rPr lang="ja"/>
              <a:t>オブジェクト</a:t>
            </a:r>
            <a:endParaRPr/>
          </a:p>
          <a:p>
            <a:pPr indent="0" lvl="0" marL="0" rtl="0" algn="l">
              <a:spcBef>
                <a:spcPts val="1200"/>
              </a:spcBef>
              <a:spcAft>
                <a:spcPts val="1200"/>
              </a:spcAft>
              <a:buNone/>
            </a:pPr>
            <a:r>
              <a:rPr lang="ja"/>
              <a:t>オブジェクトを遮蔽する能力は持たないオブジェクトのこと</a:t>
            </a:r>
            <a:endParaRPr/>
          </a:p>
        </p:txBody>
      </p:sp>
      <p:sp>
        <p:nvSpPr>
          <p:cNvPr id="131" name="Google Shape;131;p22"/>
          <p:cNvSpPr txBox="1"/>
          <p:nvPr>
            <p:ph idx="1" type="body"/>
          </p:nvPr>
        </p:nvSpPr>
        <p:spPr>
          <a:xfrm>
            <a:off x="4865325" y="2144875"/>
            <a:ext cx="5129400" cy="10227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ja" sz="1465"/>
              <a:t>Occludeeオブジェクト（青）</a:t>
            </a:r>
            <a:endParaRPr sz="1465"/>
          </a:p>
          <a:p>
            <a:pPr indent="0" lvl="0" marL="0" rtl="0" algn="l">
              <a:lnSpc>
                <a:spcPct val="105000"/>
              </a:lnSpc>
              <a:spcBef>
                <a:spcPts val="1200"/>
              </a:spcBef>
              <a:spcAft>
                <a:spcPts val="1200"/>
              </a:spcAft>
              <a:buSzPts val="1018"/>
              <a:buNone/>
            </a:pPr>
            <a:r>
              <a:rPr lang="ja" sz="1465"/>
              <a:t>この裏にあるオブジェクトはレンダリングされる</a:t>
            </a:r>
            <a:endParaRPr sz="1465"/>
          </a:p>
        </p:txBody>
      </p:sp>
      <p:cxnSp>
        <p:nvCxnSpPr>
          <p:cNvPr id="132" name="Google Shape;132;p22"/>
          <p:cNvCxnSpPr/>
          <p:nvPr/>
        </p:nvCxnSpPr>
        <p:spPr>
          <a:xfrm flipH="1">
            <a:off x="3101350" y="2641450"/>
            <a:ext cx="1826100" cy="313500"/>
          </a:xfrm>
          <a:prstGeom prst="straightConnector1">
            <a:avLst/>
          </a:prstGeom>
          <a:noFill/>
          <a:ln cap="flat" cmpd="sng" w="38100">
            <a:solidFill>
              <a:schemeClr val="dk2"/>
            </a:solidFill>
            <a:prstDash val="solid"/>
            <a:round/>
            <a:headEnd len="med" w="med" type="none"/>
            <a:tailEnd len="med" w="med" type="none"/>
          </a:ln>
        </p:spPr>
      </p:cxnSp>
      <p:sp>
        <p:nvSpPr>
          <p:cNvPr id="133" name="Google Shape;133;p22"/>
          <p:cNvSpPr txBox="1"/>
          <p:nvPr>
            <p:ph idx="1" type="body"/>
          </p:nvPr>
        </p:nvSpPr>
        <p:spPr>
          <a:xfrm>
            <a:off x="4530775" y="3764425"/>
            <a:ext cx="5129400" cy="10227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ja" sz="1465"/>
              <a:t>Occluder</a:t>
            </a:r>
            <a:r>
              <a:rPr lang="ja" sz="1465"/>
              <a:t>（オレンジ）に遮蔽されるOccludee</a:t>
            </a:r>
            <a:r>
              <a:rPr lang="ja" sz="1465"/>
              <a:t>（青）</a:t>
            </a:r>
            <a:endParaRPr sz="1465"/>
          </a:p>
          <a:p>
            <a:pPr indent="0" lvl="0" marL="0" rtl="0" algn="l">
              <a:lnSpc>
                <a:spcPct val="105000"/>
              </a:lnSpc>
              <a:spcBef>
                <a:spcPts val="1200"/>
              </a:spcBef>
              <a:spcAft>
                <a:spcPts val="1200"/>
              </a:spcAft>
              <a:buSzPts val="1018"/>
              <a:buNone/>
            </a:pPr>
            <a:r>
              <a:rPr lang="ja" sz="1465"/>
              <a:t>はレンダリングされ</a:t>
            </a:r>
            <a:r>
              <a:rPr lang="ja" sz="1465"/>
              <a:t>ない</a:t>
            </a:r>
            <a:endParaRPr sz="1465"/>
          </a:p>
        </p:txBody>
      </p:sp>
      <p:cxnSp>
        <p:nvCxnSpPr>
          <p:cNvPr id="134" name="Google Shape;134;p22"/>
          <p:cNvCxnSpPr/>
          <p:nvPr/>
        </p:nvCxnSpPr>
        <p:spPr>
          <a:xfrm flipH="1">
            <a:off x="3164200" y="4265350"/>
            <a:ext cx="1386900" cy="237000"/>
          </a:xfrm>
          <a:prstGeom prst="straightConnector1">
            <a:avLst/>
          </a:prstGeom>
          <a:noFill/>
          <a:ln cap="flat" cmpd="sng" w="38100">
            <a:solidFill>
              <a:schemeClr val="dk2"/>
            </a:solidFill>
            <a:prstDash val="solid"/>
            <a:round/>
            <a:headEnd len="med" w="med" type="none"/>
            <a:tailEnd len="med" w="med" type="none"/>
          </a:ln>
        </p:spPr>
      </p:cxnSp>
      <p:pic>
        <p:nvPicPr>
          <p:cNvPr id="135" name="Google Shape;135;p22"/>
          <p:cNvPicPr preferRelativeResize="0"/>
          <p:nvPr/>
        </p:nvPicPr>
        <p:blipFill>
          <a:blip r:embed="rId3">
            <a:alphaModFix/>
          </a:blip>
          <a:stretch>
            <a:fillRect/>
          </a:stretch>
        </p:blipFill>
        <p:spPr>
          <a:xfrm>
            <a:off x="345651" y="2189075"/>
            <a:ext cx="3512626" cy="2786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ホッピング</a:t>
            </a:r>
            <a:endParaRPr/>
          </a:p>
        </p:txBody>
      </p:sp>
      <p:sp>
        <p:nvSpPr>
          <p:cNvPr id="141" name="Google Shape;141;p23"/>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本来見えるべきオブジェクトが見えたり見えなかったりと</a:t>
            </a:r>
            <a:endParaRPr/>
          </a:p>
          <a:p>
            <a:pPr indent="0" lvl="0" marL="0" rtl="0" algn="l">
              <a:spcBef>
                <a:spcPts val="1200"/>
              </a:spcBef>
              <a:spcAft>
                <a:spcPts val="0"/>
              </a:spcAft>
              <a:buNone/>
            </a:pPr>
            <a:r>
              <a:rPr b="1" lang="ja" sz="2200"/>
              <a:t>点滅するアーティファクト</a:t>
            </a:r>
            <a:endParaRPr b="1" sz="2200"/>
          </a:p>
          <a:p>
            <a:pPr indent="0" lvl="0" marL="0" rtl="0" algn="l">
              <a:spcBef>
                <a:spcPts val="1200"/>
              </a:spcBef>
              <a:spcAft>
                <a:spcPts val="0"/>
              </a:spcAft>
              <a:buNone/>
            </a:pPr>
            <a:r>
              <a:rPr lang="ja"/>
              <a:t>画面上でオブジェクトが点滅し、見た目が良くないためできるだけ減らしたい</a:t>
            </a:r>
            <a:endParaRPr/>
          </a:p>
          <a:p>
            <a:pPr indent="0" lvl="0" marL="0" rtl="0" algn="l">
              <a:spcBef>
                <a:spcPts val="1200"/>
              </a:spcBef>
              <a:spcAft>
                <a:spcPts val="1200"/>
              </a:spcAft>
              <a:buNone/>
            </a:pPr>
            <a:r>
              <a:t/>
            </a:r>
            <a:endParaRPr/>
          </a:p>
        </p:txBody>
      </p:sp>
      <p:pic>
        <p:nvPicPr>
          <p:cNvPr id="142" name="Google Shape;142;p23"/>
          <p:cNvPicPr preferRelativeResize="0"/>
          <p:nvPr/>
        </p:nvPicPr>
        <p:blipFill>
          <a:blip r:embed="rId3">
            <a:alphaModFix/>
          </a:blip>
          <a:stretch>
            <a:fillRect/>
          </a:stretch>
        </p:blipFill>
        <p:spPr>
          <a:xfrm>
            <a:off x="294500" y="2502050"/>
            <a:ext cx="3495801" cy="2786626"/>
          </a:xfrm>
          <a:prstGeom prst="rect">
            <a:avLst/>
          </a:prstGeom>
          <a:noFill/>
          <a:ln>
            <a:noFill/>
          </a:ln>
        </p:spPr>
      </p:pic>
      <p:sp>
        <p:nvSpPr>
          <p:cNvPr id="143" name="Google Shape;143;p23"/>
          <p:cNvSpPr txBox="1"/>
          <p:nvPr>
            <p:ph idx="1" type="body"/>
          </p:nvPr>
        </p:nvSpPr>
        <p:spPr>
          <a:xfrm>
            <a:off x="4139875" y="3511325"/>
            <a:ext cx="5129400" cy="10227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1200"/>
              </a:spcAft>
              <a:buSzPts val="1018"/>
              <a:buNone/>
            </a:pPr>
            <a:r>
              <a:rPr lang="ja" sz="1465"/>
              <a:t>見えるはずのオブジェクトが見えない状態になっている</a:t>
            </a:r>
            <a:endParaRPr sz="1465"/>
          </a:p>
        </p:txBody>
      </p:sp>
      <p:cxnSp>
        <p:nvCxnSpPr>
          <p:cNvPr id="144" name="Google Shape;144;p23"/>
          <p:cNvCxnSpPr/>
          <p:nvPr/>
        </p:nvCxnSpPr>
        <p:spPr>
          <a:xfrm flipH="1">
            <a:off x="2780850" y="3770500"/>
            <a:ext cx="1324200" cy="768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ComputeShaderとは</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ComputeShaderとは</a:t>
            </a:r>
            <a:endParaRPr/>
          </a:p>
          <a:p>
            <a:pPr indent="0" lvl="0" marL="0" rtl="0" algn="l">
              <a:spcBef>
                <a:spcPts val="0"/>
              </a:spcBef>
              <a:spcAft>
                <a:spcPts val="0"/>
              </a:spcAft>
              <a:buNone/>
            </a:pPr>
            <a:r>
              <a:t/>
            </a:r>
            <a:endParaRPr/>
          </a:p>
        </p:txBody>
      </p:sp>
      <p:sp>
        <p:nvSpPr>
          <p:cNvPr id="155" name="Google Shape;155;p2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GPUをグラフィック以外の計算用途で使うためのシェーダー</a:t>
            </a:r>
            <a:endParaRPr/>
          </a:p>
          <a:p>
            <a:pPr indent="0" lvl="0" marL="0" rtl="0" algn="l">
              <a:spcBef>
                <a:spcPts val="1200"/>
              </a:spcBef>
              <a:spcAft>
                <a:spcPts val="0"/>
              </a:spcAft>
              <a:buNone/>
            </a:pPr>
            <a:r>
              <a:rPr lang="ja"/>
              <a:t>機械学習、</a:t>
            </a:r>
            <a:r>
              <a:rPr lang="ja"/>
              <a:t>VFX</a:t>
            </a:r>
            <a:r>
              <a:rPr lang="ja"/>
              <a:t>などにも使われる</a:t>
            </a:r>
            <a:endParaRPr/>
          </a:p>
          <a:p>
            <a:pPr indent="0" lvl="0" marL="0" rtl="0" algn="l">
              <a:spcBef>
                <a:spcPts val="1200"/>
              </a:spcBef>
              <a:spcAft>
                <a:spcPts val="0"/>
              </a:spcAft>
              <a:buNone/>
            </a:pPr>
            <a:r>
              <a:rPr lang="ja"/>
              <a:t>数千個もあるコアが同時に計算を行うので</a:t>
            </a:r>
            <a:r>
              <a:rPr b="1" lang="ja" sz="2200"/>
              <a:t>並列処理が非常に得意</a:t>
            </a:r>
            <a:endParaRPr b="1" sz="2200"/>
          </a:p>
          <a:p>
            <a:pPr indent="0" lvl="0" marL="0" rtl="0" algn="l">
              <a:spcBef>
                <a:spcPts val="1200"/>
              </a:spcBef>
              <a:spcAft>
                <a:spcPts val="1200"/>
              </a:spcAft>
              <a:buNone/>
            </a:pPr>
            <a:r>
              <a:t/>
            </a:r>
            <a:endParaRPr/>
          </a:p>
        </p:txBody>
      </p:sp>
      <p:sp>
        <p:nvSpPr>
          <p:cNvPr id="156" name="Google Shape;156;p25"/>
          <p:cNvSpPr txBox="1"/>
          <p:nvPr>
            <p:ph idx="1" type="body"/>
          </p:nvPr>
        </p:nvSpPr>
        <p:spPr>
          <a:xfrm>
            <a:off x="1735200" y="4656475"/>
            <a:ext cx="7408800" cy="329100"/>
          </a:xfrm>
          <a:prstGeom prst="rect">
            <a:avLst/>
          </a:prstGeom>
        </p:spPr>
        <p:txBody>
          <a:bodyPr anchorCtr="0" anchor="b" bIns="91425" lIns="91425" spcFirstLastPara="1" rIns="91425" wrap="square" tIns="91425">
            <a:normAutofit/>
          </a:bodyPr>
          <a:lstStyle/>
          <a:p>
            <a:pPr indent="0" lvl="0" marL="457200" rtl="0" algn="r">
              <a:spcBef>
                <a:spcPts val="0"/>
              </a:spcBef>
              <a:spcAft>
                <a:spcPts val="1200"/>
              </a:spcAft>
              <a:buSzPts val="636"/>
              <a:buNone/>
            </a:pPr>
            <a:r>
              <a:rPr lang="ja" sz="753"/>
              <a:t>PearLab, Utsunomiya Univ.</a:t>
            </a:r>
            <a:r>
              <a:rPr lang="ja" sz="753"/>
              <a:t>.「</a:t>
            </a:r>
            <a:r>
              <a:rPr lang="ja" sz="753"/>
              <a:t>GPGPUによるアプリケーションの高速化</a:t>
            </a:r>
            <a:r>
              <a:rPr lang="ja" sz="753"/>
              <a:t>」. </a:t>
            </a:r>
            <a:r>
              <a:rPr lang="ja" sz="753"/>
              <a:t>http://www.is.utsunomiya-u.ac.jp/pearlab/ja/18/gpu/</a:t>
            </a:r>
            <a:r>
              <a:rPr lang="ja" sz="753"/>
              <a:t>  (参照 2023-8-15</a:t>
            </a:r>
            <a:endParaRPr sz="753"/>
          </a:p>
        </p:txBody>
      </p:sp>
      <p:pic>
        <p:nvPicPr>
          <p:cNvPr id="157" name="Google Shape;157;p25"/>
          <p:cNvPicPr preferRelativeResize="0"/>
          <p:nvPr/>
        </p:nvPicPr>
        <p:blipFill>
          <a:blip r:embed="rId3">
            <a:alphaModFix/>
          </a:blip>
          <a:stretch>
            <a:fillRect/>
          </a:stretch>
        </p:blipFill>
        <p:spPr>
          <a:xfrm>
            <a:off x="1752235" y="2429251"/>
            <a:ext cx="5639526" cy="192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Project F</a:t>
            </a:r>
            <a:r>
              <a:rPr lang="ja"/>
              <a:t>とは</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ja"/>
              <a:t>Project Fとは</a:t>
            </a:r>
            <a:endParaRPr/>
          </a:p>
          <a:p>
            <a:pPr indent="0" lvl="0" marL="0" rtl="0" algn="l">
              <a:spcBef>
                <a:spcPts val="0"/>
              </a:spcBef>
              <a:spcAft>
                <a:spcPts val="0"/>
              </a:spcAft>
              <a:buNone/>
            </a:pPr>
            <a:r>
              <a:t/>
            </a:r>
            <a:endParaRPr/>
          </a:p>
        </p:txBody>
      </p:sp>
      <p:sp>
        <p:nvSpPr>
          <p:cNvPr id="168" name="Google Shape;168;p27"/>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ゲームエンジンはUnity</a:t>
            </a:r>
            <a:endParaRPr/>
          </a:p>
          <a:p>
            <a:pPr indent="0" lvl="0" marL="0" rtl="0" algn="l">
              <a:spcBef>
                <a:spcPts val="1200"/>
              </a:spcBef>
              <a:spcAft>
                <a:spcPts val="0"/>
              </a:spcAft>
              <a:buNone/>
            </a:pPr>
            <a:r>
              <a:rPr lang="ja"/>
              <a:t>プロゲーマーけんき氏プロデュースのオンラインFPSゲーム</a:t>
            </a:r>
            <a:endParaRPr/>
          </a:p>
          <a:p>
            <a:pPr indent="0" lvl="0" marL="0" rtl="0" algn="l">
              <a:spcBef>
                <a:spcPts val="1200"/>
              </a:spcBef>
              <a:spcAft>
                <a:spcPts val="0"/>
              </a:spcAft>
              <a:buNone/>
            </a:pPr>
            <a:r>
              <a:rPr lang="ja"/>
              <a:t>5vs5で攻撃と守りに分かれ、自動生成された大きな家で室内戦を行う</a:t>
            </a:r>
            <a:r>
              <a:rPr lang="ja"/>
              <a:t>FPSゲーム</a:t>
            </a:r>
            <a:endParaRPr/>
          </a:p>
          <a:p>
            <a:pPr indent="0" lvl="0" marL="0" rtl="0" algn="l">
              <a:spcBef>
                <a:spcPts val="1200"/>
              </a:spcBef>
              <a:spcAft>
                <a:spcPts val="1200"/>
              </a:spcAft>
              <a:buNone/>
            </a:pPr>
            <a:r>
              <a:rPr lang="ja"/>
              <a:t>2023年8月4日にリリース</a:t>
            </a:r>
            <a:endParaRPr/>
          </a:p>
        </p:txBody>
      </p:sp>
      <p:pic>
        <p:nvPicPr>
          <p:cNvPr id="169" name="Google Shape;169;p27"/>
          <p:cNvPicPr preferRelativeResize="0"/>
          <p:nvPr/>
        </p:nvPicPr>
        <p:blipFill>
          <a:blip r:embed="rId3">
            <a:alphaModFix/>
          </a:blip>
          <a:stretch>
            <a:fillRect/>
          </a:stretch>
        </p:blipFill>
        <p:spPr>
          <a:xfrm>
            <a:off x="4968725" y="2725100"/>
            <a:ext cx="4098625" cy="2348725"/>
          </a:xfrm>
          <a:prstGeom prst="rect">
            <a:avLst/>
          </a:prstGeom>
          <a:noFill/>
          <a:ln>
            <a:noFill/>
          </a:ln>
        </p:spPr>
      </p:pic>
      <p:pic>
        <p:nvPicPr>
          <p:cNvPr id="170" name="Google Shape;170;p27"/>
          <p:cNvPicPr preferRelativeResize="0"/>
          <p:nvPr/>
        </p:nvPicPr>
        <p:blipFill>
          <a:blip r:embed="rId4">
            <a:alphaModFix/>
          </a:blip>
          <a:stretch>
            <a:fillRect/>
          </a:stretch>
        </p:blipFill>
        <p:spPr>
          <a:xfrm>
            <a:off x="479575" y="2740212"/>
            <a:ext cx="4127876" cy="231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特徴その1 マップを自動生成する</a:t>
            </a:r>
            <a:endParaRPr/>
          </a:p>
        </p:txBody>
      </p:sp>
      <p:sp>
        <p:nvSpPr>
          <p:cNvPr id="176" name="Google Shape;176;p28"/>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毎ゲームごとにマップを自動生成し、そのマップ内で戦闘を行う</a:t>
            </a:r>
            <a:endParaRPr/>
          </a:p>
        </p:txBody>
      </p:sp>
      <p:pic>
        <p:nvPicPr>
          <p:cNvPr id="177" name="Google Shape;177;p28"/>
          <p:cNvPicPr preferRelativeResize="0"/>
          <p:nvPr/>
        </p:nvPicPr>
        <p:blipFill rotWithShape="1">
          <a:blip r:embed="rId3">
            <a:alphaModFix/>
          </a:blip>
          <a:srcRect b="12035" l="5531" r="4958" t="11112"/>
          <a:stretch/>
        </p:blipFill>
        <p:spPr>
          <a:xfrm>
            <a:off x="5511975" y="1692000"/>
            <a:ext cx="3463267" cy="1672701"/>
          </a:xfrm>
          <a:prstGeom prst="rect">
            <a:avLst/>
          </a:prstGeom>
          <a:noFill/>
          <a:ln>
            <a:noFill/>
          </a:ln>
        </p:spPr>
      </p:pic>
      <p:pic>
        <p:nvPicPr>
          <p:cNvPr id="178" name="Google Shape;178;p28"/>
          <p:cNvPicPr preferRelativeResize="0"/>
          <p:nvPr/>
        </p:nvPicPr>
        <p:blipFill rotWithShape="1">
          <a:blip r:embed="rId4">
            <a:alphaModFix/>
          </a:blip>
          <a:srcRect b="18882" l="12214" r="14465" t="17793"/>
          <a:stretch/>
        </p:blipFill>
        <p:spPr>
          <a:xfrm>
            <a:off x="230000" y="1735400"/>
            <a:ext cx="3442949" cy="1672701"/>
          </a:xfrm>
          <a:prstGeom prst="rect">
            <a:avLst/>
          </a:prstGeom>
          <a:noFill/>
          <a:ln>
            <a:noFill/>
          </a:ln>
        </p:spPr>
      </p:pic>
      <p:pic>
        <p:nvPicPr>
          <p:cNvPr id="179" name="Google Shape;179;p28"/>
          <p:cNvPicPr preferRelativeResize="0"/>
          <p:nvPr/>
        </p:nvPicPr>
        <p:blipFill rotWithShape="1">
          <a:blip r:embed="rId5">
            <a:alphaModFix/>
          </a:blip>
          <a:srcRect b="19407" l="15746" r="15187" t="15598"/>
          <a:stretch/>
        </p:blipFill>
        <p:spPr>
          <a:xfrm>
            <a:off x="3052000" y="3226900"/>
            <a:ext cx="3555077" cy="18817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特徴その2 </a:t>
            </a:r>
            <a:r>
              <a:rPr lang="ja"/>
              <a:t>ほぼすべての壁、床を破壊することができる</a:t>
            </a:r>
            <a:endParaRPr/>
          </a:p>
        </p:txBody>
      </p:sp>
      <p:sp>
        <p:nvSpPr>
          <p:cNvPr id="185" name="Google Shape;185;p29"/>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ほぼすべての壁、床を破壊することができる</a:t>
            </a:r>
            <a:endParaRPr/>
          </a:p>
        </p:txBody>
      </p:sp>
      <p:pic>
        <p:nvPicPr>
          <p:cNvPr id="186" name="Google Shape;186;p29"/>
          <p:cNvPicPr preferRelativeResize="0"/>
          <p:nvPr/>
        </p:nvPicPr>
        <p:blipFill>
          <a:blip r:embed="rId3">
            <a:alphaModFix/>
          </a:blip>
          <a:stretch>
            <a:fillRect/>
          </a:stretch>
        </p:blipFill>
        <p:spPr>
          <a:xfrm>
            <a:off x="-196800" y="1852602"/>
            <a:ext cx="4212552" cy="2369550"/>
          </a:xfrm>
          <a:prstGeom prst="rect">
            <a:avLst/>
          </a:prstGeom>
          <a:noFill/>
          <a:ln>
            <a:noFill/>
          </a:ln>
        </p:spPr>
      </p:pic>
      <p:pic>
        <p:nvPicPr>
          <p:cNvPr id="187" name="Google Shape;187;p29"/>
          <p:cNvPicPr preferRelativeResize="0"/>
          <p:nvPr/>
        </p:nvPicPr>
        <p:blipFill>
          <a:blip r:embed="rId4">
            <a:alphaModFix/>
          </a:blip>
          <a:stretch>
            <a:fillRect/>
          </a:stretch>
        </p:blipFill>
        <p:spPr>
          <a:xfrm>
            <a:off x="5034950" y="1852600"/>
            <a:ext cx="4212552" cy="2369550"/>
          </a:xfrm>
          <a:prstGeom prst="rect">
            <a:avLst/>
          </a:prstGeom>
          <a:noFill/>
          <a:ln>
            <a:noFill/>
          </a:ln>
        </p:spPr>
      </p:pic>
      <p:sp>
        <p:nvSpPr>
          <p:cNvPr id="188" name="Google Shape;188;p29"/>
          <p:cNvSpPr/>
          <p:nvPr/>
        </p:nvSpPr>
        <p:spPr>
          <a:xfrm>
            <a:off x="4100400" y="2048875"/>
            <a:ext cx="849900" cy="1977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txBox="1"/>
          <p:nvPr>
            <p:ph idx="1" type="body"/>
          </p:nvPr>
        </p:nvSpPr>
        <p:spPr>
          <a:xfrm>
            <a:off x="1760550" y="4317300"/>
            <a:ext cx="5529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ja"/>
              <a:t>ゲーム内のスキルで壁を破壊している様子</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マップがスライスされてる</a:t>
            </a:r>
            <a:endParaRPr/>
          </a:p>
        </p:txBody>
      </p:sp>
      <p:sp>
        <p:nvSpPr>
          <p:cNvPr id="195" name="Google Shape;195;p30"/>
          <p:cNvSpPr txBox="1"/>
          <p:nvPr>
            <p:ph idx="1" type="body"/>
          </p:nvPr>
        </p:nvSpPr>
        <p:spPr>
          <a:xfrm>
            <a:off x="311700" y="863550"/>
            <a:ext cx="8794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700"/>
              <a:t>壁、</a:t>
            </a:r>
            <a:r>
              <a:rPr lang="ja" sz="1700"/>
              <a:t>床破壊の実現方法として、マップを生成した後、壁や床を2m単位でスライスする</a:t>
            </a:r>
            <a:endParaRPr sz="1700"/>
          </a:p>
          <a:p>
            <a:pPr indent="0" lvl="0" marL="0" rtl="0" algn="l">
              <a:spcBef>
                <a:spcPts val="1200"/>
              </a:spcBef>
              <a:spcAft>
                <a:spcPts val="0"/>
              </a:spcAft>
              <a:buNone/>
            </a:pPr>
            <a:r>
              <a:rPr lang="ja" sz="1700"/>
              <a:t>スライスされたオブジェクト単位で破壊を行う</a:t>
            </a:r>
            <a:endParaRPr sz="1700"/>
          </a:p>
          <a:p>
            <a:pPr indent="0" lvl="0" marL="0" rtl="0" algn="l">
              <a:spcBef>
                <a:spcPts val="1200"/>
              </a:spcBef>
              <a:spcAft>
                <a:spcPts val="0"/>
              </a:spcAft>
              <a:buNone/>
            </a:pPr>
            <a:r>
              <a:rPr lang="ja" sz="1700"/>
              <a:t>　スライスされたオブジェクトが多い</a:t>
            </a:r>
            <a:endParaRPr sz="1700"/>
          </a:p>
          <a:p>
            <a:pPr indent="0" lvl="0" marL="0" rtl="0" algn="l">
              <a:spcBef>
                <a:spcPts val="1200"/>
              </a:spcBef>
              <a:spcAft>
                <a:spcPts val="0"/>
              </a:spcAft>
              <a:buNone/>
            </a:pPr>
            <a:r>
              <a:rPr lang="ja" sz="1700"/>
              <a:t>　大きいマップだと3000個近く</a:t>
            </a:r>
            <a:endParaRPr sz="1700"/>
          </a:p>
          <a:p>
            <a:pPr indent="0" lvl="0" marL="0" rtl="0" algn="l">
              <a:spcBef>
                <a:spcPts val="1200"/>
              </a:spcBef>
              <a:spcAft>
                <a:spcPts val="0"/>
              </a:spcAft>
              <a:buNone/>
            </a:pPr>
            <a:r>
              <a:t/>
            </a:r>
            <a:endParaRPr sz="1700"/>
          </a:p>
          <a:p>
            <a:pPr indent="0" lvl="0" marL="0" rtl="0" algn="l">
              <a:spcBef>
                <a:spcPts val="1200"/>
              </a:spcBef>
              <a:spcAft>
                <a:spcPts val="1200"/>
              </a:spcAft>
              <a:buNone/>
            </a:pPr>
            <a:r>
              <a:t/>
            </a:r>
            <a:endParaRPr sz="1700"/>
          </a:p>
        </p:txBody>
      </p:sp>
      <p:pic>
        <p:nvPicPr>
          <p:cNvPr id="196" name="Google Shape;196;p30"/>
          <p:cNvPicPr preferRelativeResize="0"/>
          <p:nvPr/>
        </p:nvPicPr>
        <p:blipFill>
          <a:blip r:embed="rId3">
            <a:alphaModFix/>
          </a:blip>
          <a:stretch>
            <a:fillRect/>
          </a:stretch>
        </p:blipFill>
        <p:spPr>
          <a:xfrm>
            <a:off x="278200" y="2646400"/>
            <a:ext cx="4039046" cy="2208082"/>
          </a:xfrm>
          <a:prstGeom prst="rect">
            <a:avLst/>
          </a:prstGeom>
          <a:noFill/>
          <a:ln>
            <a:noFill/>
          </a:ln>
        </p:spPr>
      </p:pic>
      <p:pic>
        <p:nvPicPr>
          <p:cNvPr id="197" name="Google Shape;197;p30"/>
          <p:cNvPicPr preferRelativeResize="0"/>
          <p:nvPr/>
        </p:nvPicPr>
        <p:blipFill>
          <a:blip r:embed="rId4">
            <a:alphaModFix/>
          </a:blip>
          <a:stretch>
            <a:fillRect/>
          </a:stretch>
        </p:blipFill>
        <p:spPr>
          <a:xfrm>
            <a:off x="4388706" y="2646393"/>
            <a:ext cx="4039046" cy="22080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idx="1" type="body"/>
          </p:nvPr>
        </p:nvSpPr>
        <p:spPr>
          <a:xfrm>
            <a:off x="311700" y="863550"/>
            <a:ext cx="8520600" cy="408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マップが自動生成で何十個も生成される</a:t>
            </a:r>
            <a:endParaRPr/>
          </a:p>
          <a:p>
            <a:pPr indent="0" lvl="0" marL="0" rtl="0" algn="l">
              <a:spcBef>
                <a:spcPts val="1200"/>
              </a:spcBef>
              <a:spcAft>
                <a:spcPts val="0"/>
              </a:spcAft>
              <a:buNone/>
            </a:pPr>
            <a:r>
              <a:rPr lang="ja"/>
              <a:t>　マップごとの細かいチューニングが難しい</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ja"/>
              <a:t>壁や床破壊によってゲーム中にマップが変化する</a:t>
            </a:r>
            <a:endParaRPr/>
          </a:p>
          <a:p>
            <a:pPr indent="0" lvl="0" marL="0" rtl="0" algn="l">
              <a:spcBef>
                <a:spcPts val="1200"/>
              </a:spcBef>
              <a:spcAft>
                <a:spcPts val="0"/>
              </a:spcAft>
              <a:buNone/>
            </a:pPr>
            <a:r>
              <a:rPr lang="ja"/>
              <a:t>　ベイクなど、マップに対する事前処理が難しい</a:t>
            </a:r>
            <a:endParaRPr/>
          </a:p>
          <a:p>
            <a:pPr indent="0" lvl="0" marL="0" rtl="0" algn="l">
              <a:spcBef>
                <a:spcPts val="1200"/>
              </a:spcBef>
              <a:spcAft>
                <a:spcPts val="0"/>
              </a:spcAft>
              <a:buNone/>
            </a:pPr>
            <a:r>
              <a:rPr lang="ja"/>
              <a:t>　スライスされた壁や床のオブジェクトが多い</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ja" sz="2200"/>
              <a:t>e-sportsを意識したタイトルで、高いパフォーマンスが求められる</a:t>
            </a:r>
            <a:endParaRPr sz="2200"/>
          </a:p>
        </p:txBody>
      </p:sp>
      <p:sp>
        <p:nvSpPr>
          <p:cNvPr id="203" name="Google Shape;203;p31"/>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ja"/>
              <a:t>Project Fの難しいところ</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自己紹介</a:t>
            </a:r>
            <a:endParaRPr/>
          </a:p>
        </p:txBody>
      </p:sp>
      <p:sp>
        <p:nvSpPr>
          <p:cNvPr id="71" name="Google Shape;71;p14"/>
          <p:cNvSpPr txBox="1"/>
          <p:nvPr>
            <p:ph idx="1" type="body"/>
          </p:nvPr>
        </p:nvSpPr>
        <p:spPr>
          <a:xfrm>
            <a:off x="311700" y="863550"/>
            <a:ext cx="8520600" cy="402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325"/>
              <a:t>佐藤 克海</a:t>
            </a:r>
            <a:endParaRPr sz="2325"/>
          </a:p>
          <a:p>
            <a:pPr indent="0" lvl="0" marL="0" rtl="0" algn="l">
              <a:spcBef>
                <a:spcPts val="1200"/>
              </a:spcBef>
              <a:spcAft>
                <a:spcPts val="0"/>
              </a:spcAft>
              <a:buNone/>
            </a:pPr>
            <a:r>
              <a:rPr lang="ja" sz="2325"/>
              <a:t>Katsumi Sato</a:t>
            </a:r>
            <a:endParaRPr sz="2325"/>
          </a:p>
          <a:p>
            <a:pPr indent="0" lvl="0" marL="0" rtl="0" algn="l">
              <a:spcBef>
                <a:spcPts val="1200"/>
              </a:spcBef>
              <a:spcAft>
                <a:spcPts val="0"/>
              </a:spcAft>
              <a:buNone/>
            </a:pPr>
            <a:r>
              <a:rPr lang="ja" sz="2325"/>
              <a:t>X(Twitter) : @sakastudio_</a:t>
            </a:r>
            <a:endParaRPr sz="2325"/>
          </a:p>
          <a:p>
            <a:pPr indent="0" lvl="0" marL="0" rtl="0" algn="l">
              <a:spcBef>
                <a:spcPts val="1200"/>
              </a:spcBef>
              <a:spcAft>
                <a:spcPts val="0"/>
              </a:spcAft>
              <a:buNone/>
            </a:pPr>
            <a:r>
              <a:rPr lang="ja" sz="2325"/>
              <a:t>Github : </a:t>
            </a:r>
            <a:r>
              <a:rPr lang="ja" sz="2325" u="sng">
                <a:solidFill>
                  <a:schemeClr val="hlink"/>
                </a:solidFill>
                <a:hlinkClick r:id="rId3"/>
              </a:rPr>
              <a:t>https://github.com/sakastudio</a:t>
            </a:r>
            <a:endParaRPr sz="2325"/>
          </a:p>
          <a:p>
            <a:pPr indent="0" lvl="0" marL="0" rtl="0" algn="l">
              <a:spcBef>
                <a:spcPts val="1200"/>
              </a:spcBef>
              <a:spcAft>
                <a:spcPts val="0"/>
              </a:spcAft>
              <a:buNone/>
            </a:pPr>
            <a:r>
              <a:t/>
            </a:r>
            <a:endParaRPr sz="2100"/>
          </a:p>
          <a:p>
            <a:pPr indent="0" lvl="0" marL="0" rtl="0" algn="l">
              <a:spcBef>
                <a:spcPts val="1200"/>
              </a:spcBef>
              <a:spcAft>
                <a:spcPts val="1200"/>
              </a:spcAft>
              <a:buNone/>
            </a:pPr>
            <a:r>
              <a:rPr lang="ja" sz="1764"/>
              <a:t>株式会社Fractal Gamesにて、Project F開発のゲーム全般の機能開発、グラフィック周り、セキュリティ周りを担当</a:t>
            </a:r>
            <a:endParaRPr sz="1764"/>
          </a:p>
        </p:txBody>
      </p:sp>
      <p:pic>
        <p:nvPicPr>
          <p:cNvPr id="72" name="Google Shape;72;p14"/>
          <p:cNvPicPr preferRelativeResize="0"/>
          <p:nvPr/>
        </p:nvPicPr>
        <p:blipFill rotWithShape="1">
          <a:blip r:embed="rId4">
            <a:alphaModFix/>
          </a:blip>
          <a:srcRect b="21847" l="15049" r="12423" t="14753"/>
          <a:stretch/>
        </p:blipFill>
        <p:spPr>
          <a:xfrm>
            <a:off x="6140975" y="176850"/>
            <a:ext cx="2691326" cy="3138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レイキャスティングカリング</a:t>
            </a:r>
            <a:r>
              <a:rPr lang="ja"/>
              <a:t>実装の概要</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OcclusionCullingの</a:t>
            </a:r>
            <a:r>
              <a:rPr lang="ja"/>
              <a:t>本質は可視判定</a:t>
            </a:r>
            <a:endParaRPr/>
          </a:p>
        </p:txBody>
      </p:sp>
      <p:sp>
        <p:nvSpPr>
          <p:cNvPr id="214" name="Google Shape;214;p33"/>
          <p:cNvSpPr txBox="1"/>
          <p:nvPr>
            <p:ph idx="1" type="body"/>
          </p:nvPr>
        </p:nvSpPr>
        <p:spPr>
          <a:xfrm>
            <a:off x="311700" y="863550"/>
            <a:ext cx="876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ある</a:t>
            </a:r>
            <a:r>
              <a:rPr b="1" lang="ja" sz="2200"/>
              <a:t>オブジェクトが見えているかどうか？</a:t>
            </a:r>
            <a:r>
              <a:rPr lang="ja"/>
              <a:t>を正しく判定するアルゴリズム</a:t>
            </a:r>
            <a:endParaRPr/>
          </a:p>
        </p:txBody>
      </p:sp>
      <p:pic>
        <p:nvPicPr>
          <p:cNvPr id="215" name="Google Shape;215;p33"/>
          <p:cNvPicPr preferRelativeResize="0"/>
          <p:nvPr/>
        </p:nvPicPr>
        <p:blipFill>
          <a:blip r:embed="rId3">
            <a:alphaModFix/>
          </a:blip>
          <a:stretch>
            <a:fillRect/>
          </a:stretch>
        </p:blipFill>
        <p:spPr>
          <a:xfrm>
            <a:off x="711125" y="1915700"/>
            <a:ext cx="3860875" cy="3079575"/>
          </a:xfrm>
          <a:prstGeom prst="rect">
            <a:avLst/>
          </a:prstGeom>
          <a:noFill/>
          <a:ln>
            <a:noFill/>
          </a:ln>
        </p:spPr>
      </p:pic>
      <p:sp>
        <p:nvSpPr>
          <p:cNvPr id="216" name="Google Shape;216;p33"/>
          <p:cNvSpPr txBox="1"/>
          <p:nvPr>
            <p:ph idx="1" type="body"/>
          </p:nvPr>
        </p:nvSpPr>
        <p:spPr>
          <a:xfrm>
            <a:off x="4781100" y="3026175"/>
            <a:ext cx="4051200" cy="858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ja" sz="1965"/>
              <a:t>これらのオブジェクトは見える？</a:t>
            </a:r>
            <a:endParaRPr sz="1965"/>
          </a:p>
          <a:p>
            <a:pPr indent="0" lvl="0" marL="0" rtl="0" algn="l">
              <a:lnSpc>
                <a:spcPct val="105000"/>
              </a:lnSpc>
              <a:spcBef>
                <a:spcPts val="1200"/>
              </a:spcBef>
              <a:spcAft>
                <a:spcPts val="1200"/>
              </a:spcAft>
              <a:buSzPts val="1018"/>
              <a:buNone/>
            </a:pPr>
            <a:r>
              <a:rPr lang="ja" sz="1965"/>
              <a:t>見えない？</a:t>
            </a:r>
            <a:endParaRPr sz="1965"/>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オブジェクトのバウンディングボックスを記録する</a:t>
            </a:r>
            <a:endParaRPr/>
          </a:p>
        </p:txBody>
      </p:sp>
      <p:sp>
        <p:nvSpPr>
          <p:cNvPr id="222" name="Google Shape;222;p3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マップ上に存在する、カリング対象となる全ての3Dオブジェクトのバウンディングボックスを取得し、GPUに送る</a:t>
            </a:r>
            <a:endParaRPr/>
          </a:p>
        </p:txBody>
      </p:sp>
      <p:sp>
        <p:nvSpPr>
          <p:cNvPr id="223" name="Google Shape;223;p34"/>
          <p:cNvSpPr/>
          <p:nvPr/>
        </p:nvSpPr>
        <p:spPr>
          <a:xfrm>
            <a:off x="4627525" y="2616350"/>
            <a:ext cx="553200" cy="1453500"/>
          </a:xfrm>
          <a:prstGeom prst="rightArrow">
            <a:avLst>
              <a:gd fmla="val 55992" name="adj1"/>
              <a:gd fmla="val 4805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4"/>
          <p:cNvSpPr txBox="1"/>
          <p:nvPr/>
        </p:nvSpPr>
        <p:spPr>
          <a:xfrm>
            <a:off x="5353600" y="2080400"/>
            <a:ext cx="2213100" cy="25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ObjectID : 1</a:t>
            </a:r>
            <a:endParaRPr/>
          </a:p>
          <a:p>
            <a:pPr indent="0" lvl="0" marL="0" rtl="0" algn="l">
              <a:spcBef>
                <a:spcPts val="0"/>
              </a:spcBef>
              <a:spcAft>
                <a:spcPts val="0"/>
              </a:spcAft>
              <a:buNone/>
            </a:pPr>
            <a:r>
              <a:rPr lang="ja"/>
              <a:t>Min  X:1.3 Y:8.4 Z:-3.2</a:t>
            </a:r>
            <a:endParaRPr/>
          </a:p>
          <a:p>
            <a:pPr indent="0" lvl="0" marL="0" rtl="0" algn="l">
              <a:spcBef>
                <a:spcPts val="0"/>
              </a:spcBef>
              <a:spcAft>
                <a:spcPts val="0"/>
              </a:spcAft>
              <a:buNone/>
            </a:pPr>
            <a:r>
              <a:rPr lang="ja"/>
              <a:t>Max X:2.1 Y:10.7 Z:0.5</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ObjectID : 2</a:t>
            </a:r>
            <a:endParaRPr/>
          </a:p>
          <a:p>
            <a:pPr indent="0" lvl="0" marL="0" rtl="0" algn="l">
              <a:spcBef>
                <a:spcPts val="0"/>
              </a:spcBef>
              <a:spcAft>
                <a:spcPts val="0"/>
              </a:spcAft>
              <a:buNone/>
            </a:pPr>
            <a:r>
              <a:rPr lang="ja"/>
              <a:t>Min  X:4.7 Y:12.1 Z:-5.6</a:t>
            </a:r>
            <a:endParaRPr/>
          </a:p>
          <a:p>
            <a:pPr indent="0" lvl="0" marL="0" rtl="0" algn="l">
              <a:spcBef>
                <a:spcPts val="0"/>
              </a:spcBef>
              <a:spcAft>
                <a:spcPts val="0"/>
              </a:spcAft>
              <a:buNone/>
            </a:pPr>
            <a:r>
              <a:rPr lang="ja"/>
              <a:t>Max X:6.8 Y:14.3 Z:-1.8</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ObjectID : 3</a:t>
            </a:r>
            <a:endParaRPr/>
          </a:p>
          <a:p>
            <a:pPr indent="0" lvl="0" marL="0" rtl="0" algn="l">
              <a:spcBef>
                <a:spcPts val="0"/>
              </a:spcBef>
              <a:spcAft>
                <a:spcPts val="0"/>
              </a:spcAft>
              <a:buNone/>
            </a:pPr>
            <a:r>
              <a:rPr lang="ja"/>
              <a:t>Min  X:-0.8 Y:6.9 Z:-4.2</a:t>
            </a:r>
            <a:endParaRPr/>
          </a:p>
          <a:p>
            <a:pPr indent="0" lvl="0" marL="0" rtl="0" algn="l">
              <a:spcBef>
                <a:spcPts val="0"/>
              </a:spcBef>
              <a:spcAft>
                <a:spcPts val="0"/>
              </a:spcAft>
              <a:buClr>
                <a:schemeClr val="dk1"/>
              </a:buClr>
              <a:buSzPts val="1100"/>
              <a:buFont typeface="Arial"/>
              <a:buNone/>
            </a:pPr>
            <a:r>
              <a:rPr lang="ja"/>
              <a:t>Max X:1.4 Y:9.2 Z:-2.3</a:t>
            </a:r>
            <a:endParaRPr/>
          </a:p>
          <a:p>
            <a:pPr indent="0" lvl="0" marL="0" rtl="0" algn="l">
              <a:spcBef>
                <a:spcPts val="0"/>
              </a:spcBef>
              <a:spcAft>
                <a:spcPts val="0"/>
              </a:spcAft>
              <a:buClr>
                <a:schemeClr val="dk1"/>
              </a:buClr>
              <a:buSzPts val="1100"/>
              <a:buFont typeface="Arial"/>
              <a:buNone/>
            </a:pPr>
            <a:r>
              <a:rPr lang="ja"/>
              <a:t>⁝</a:t>
            </a:r>
            <a:endParaRPr/>
          </a:p>
          <a:p>
            <a:pPr indent="0" lvl="0" marL="0" rtl="0" algn="l">
              <a:spcBef>
                <a:spcPts val="0"/>
              </a:spcBef>
              <a:spcAft>
                <a:spcPts val="0"/>
              </a:spcAft>
              <a:buNone/>
            </a:pPr>
            <a:r>
              <a:t/>
            </a:r>
            <a:endParaRPr/>
          </a:p>
        </p:txBody>
      </p:sp>
      <p:pic>
        <p:nvPicPr>
          <p:cNvPr id="225" name="Google Shape;225;p34"/>
          <p:cNvPicPr preferRelativeResize="0"/>
          <p:nvPr/>
        </p:nvPicPr>
        <p:blipFill>
          <a:blip r:embed="rId3">
            <a:alphaModFix/>
          </a:blip>
          <a:stretch>
            <a:fillRect/>
          </a:stretch>
        </p:blipFill>
        <p:spPr>
          <a:xfrm>
            <a:off x="1411701" y="2292761"/>
            <a:ext cx="2805100" cy="23777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レイを飛ばし、バウンディングボックスと交差判定を行う</a:t>
            </a:r>
            <a:endParaRPr/>
          </a:p>
        </p:txBody>
      </p:sp>
      <p:sp>
        <p:nvSpPr>
          <p:cNvPr id="231" name="Google Shape;231;p3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カメラからレイを飛ばす</a:t>
            </a:r>
            <a:endParaRPr/>
          </a:p>
          <a:p>
            <a:pPr indent="0" lvl="0" marL="0" rtl="0" algn="l">
              <a:spcBef>
                <a:spcPts val="1200"/>
              </a:spcBef>
              <a:spcAft>
                <a:spcPts val="0"/>
              </a:spcAft>
              <a:buNone/>
            </a:pPr>
            <a:r>
              <a:rPr lang="ja"/>
              <a:t>UnityのPhysics.Raycastとは別で、独自実装のレイで交差判定を行う</a:t>
            </a:r>
            <a:endParaRPr/>
          </a:p>
          <a:p>
            <a:pPr indent="0" lvl="0" marL="0" rtl="0" algn="l">
              <a:spcBef>
                <a:spcPts val="1200"/>
              </a:spcBef>
              <a:spcAft>
                <a:spcPts val="0"/>
              </a:spcAft>
              <a:buNone/>
            </a:pPr>
            <a:r>
              <a:rPr lang="ja"/>
              <a:t>レイがヒットした</a:t>
            </a:r>
            <a:r>
              <a:rPr lang="ja"/>
              <a:t>バウンディングボックスは見えていると判定する</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32" name="Google Shape;232;p35"/>
          <p:cNvPicPr preferRelativeResize="0"/>
          <p:nvPr/>
        </p:nvPicPr>
        <p:blipFill>
          <a:blip r:embed="rId3">
            <a:alphaModFix/>
          </a:blip>
          <a:stretch>
            <a:fillRect/>
          </a:stretch>
        </p:blipFill>
        <p:spPr>
          <a:xfrm>
            <a:off x="656950" y="2939150"/>
            <a:ext cx="3535252" cy="2204351"/>
          </a:xfrm>
          <a:prstGeom prst="rect">
            <a:avLst/>
          </a:prstGeom>
          <a:noFill/>
          <a:ln>
            <a:noFill/>
          </a:ln>
        </p:spPr>
      </p:pic>
      <p:sp>
        <p:nvSpPr>
          <p:cNvPr id="233" name="Google Shape;233;p35"/>
          <p:cNvSpPr txBox="1"/>
          <p:nvPr>
            <p:ph idx="1" type="body"/>
          </p:nvPr>
        </p:nvSpPr>
        <p:spPr>
          <a:xfrm>
            <a:off x="4330225" y="4371500"/>
            <a:ext cx="5129400" cy="391800"/>
          </a:xfrm>
          <a:prstGeom prst="rect">
            <a:avLst/>
          </a:prstGeom>
        </p:spPr>
        <p:txBody>
          <a:bodyPr anchorCtr="0" anchor="t" bIns="91425" lIns="91425" spcFirstLastPara="1" rIns="91425" wrap="square" tIns="91425">
            <a:normAutofit lnSpcReduction="20000"/>
          </a:bodyPr>
          <a:lstStyle/>
          <a:p>
            <a:pPr indent="0" lvl="0" marL="0" rtl="0" algn="l">
              <a:lnSpc>
                <a:spcPct val="105000"/>
              </a:lnSpc>
              <a:spcBef>
                <a:spcPts val="0"/>
              </a:spcBef>
              <a:spcAft>
                <a:spcPts val="1200"/>
              </a:spcAft>
              <a:buSzPts val="1018"/>
              <a:buNone/>
            </a:pPr>
            <a:r>
              <a:rPr lang="ja" sz="1465"/>
              <a:t>このオブジェクトは見えていると判定する</a:t>
            </a:r>
            <a:endParaRPr sz="1465"/>
          </a:p>
        </p:txBody>
      </p:sp>
      <p:cxnSp>
        <p:nvCxnSpPr>
          <p:cNvPr id="234" name="Google Shape;234;p35"/>
          <p:cNvCxnSpPr>
            <a:stCxn id="233" idx="1"/>
          </p:cNvCxnSpPr>
          <p:nvPr/>
        </p:nvCxnSpPr>
        <p:spPr>
          <a:xfrm rot="10800000">
            <a:off x="2965225" y="4139300"/>
            <a:ext cx="1365000" cy="4281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レイ</a:t>
            </a:r>
            <a:r>
              <a:rPr lang="ja"/>
              <a:t>を</a:t>
            </a:r>
            <a:r>
              <a:rPr lang="ja"/>
              <a:t>たくさん飛ばす</a:t>
            </a:r>
            <a:endParaRPr/>
          </a:p>
        </p:txBody>
      </p:sp>
      <p:sp>
        <p:nvSpPr>
          <p:cNvPr id="240" name="Google Shape;240;p36"/>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必要な精度を出すため、カメラの画角の中でレイをたくさん出す（数万本くらい</a:t>
            </a:r>
            <a:endParaRPr/>
          </a:p>
          <a:p>
            <a:pPr indent="0" lvl="0" marL="0" rtl="0" algn="l">
              <a:spcBef>
                <a:spcPts val="1200"/>
              </a:spcBef>
              <a:spcAft>
                <a:spcPts val="0"/>
              </a:spcAft>
              <a:buNone/>
            </a:pPr>
            <a:r>
              <a:rPr b="1" lang="ja" sz="2200"/>
              <a:t>ComputeShaderの並列性を活かして</a:t>
            </a:r>
            <a:r>
              <a:rPr lang="ja"/>
              <a:t>効率的に計算していく</a:t>
            </a:r>
            <a:endParaRPr/>
          </a:p>
          <a:p>
            <a:pPr indent="0" lvl="0" marL="0" rtl="0" algn="l">
              <a:spcBef>
                <a:spcPts val="1200"/>
              </a:spcBef>
              <a:spcAft>
                <a:spcPts val="1200"/>
              </a:spcAft>
              <a:buNone/>
            </a:pPr>
            <a:r>
              <a:rPr lang="ja"/>
              <a:t>一個のスレッドで一本のレイを処理する</a:t>
            </a:r>
            <a:endParaRPr/>
          </a:p>
        </p:txBody>
      </p:sp>
      <p:pic>
        <p:nvPicPr>
          <p:cNvPr id="241" name="Google Shape;241;p36"/>
          <p:cNvPicPr preferRelativeResize="0"/>
          <p:nvPr/>
        </p:nvPicPr>
        <p:blipFill>
          <a:blip r:embed="rId3">
            <a:alphaModFix/>
          </a:blip>
          <a:stretch>
            <a:fillRect/>
          </a:stretch>
        </p:blipFill>
        <p:spPr>
          <a:xfrm>
            <a:off x="656950" y="2327475"/>
            <a:ext cx="4586601" cy="2858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パフォーマンスの改善度合い</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実行環境</a:t>
            </a:r>
            <a:endParaRPr/>
          </a:p>
        </p:txBody>
      </p:sp>
      <p:sp>
        <p:nvSpPr>
          <p:cNvPr id="252" name="Google Shape;252;p38"/>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400"/>
              <a:t>CPU Ryzen5 3600</a:t>
            </a:r>
            <a:endParaRPr sz="2400"/>
          </a:p>
          <a:p>
            <a:pPr indent="0" lvl="0" marL="0" rtl="0" algn="l">
              <a:spcBef>
                <a:spcPts val="1200"/>
              </a:spcBef>
              <a:spcAft>
                <a:spcPts val="0"/>
              </a:spcAft>
              <a:buNone/>
            </a:pPr>
            <a:r>
              <a:rPr lang="ja" sz="2400"/>
              <a:t>メモリ 32GB</a:t>
            </a:r>
            <a:endParaRPr sz="2400"/>
          </a:p>
          <a:p>
            <a:pPr indent="0" lvl="0" marL="0" rtl="0" algn="l">
              <a:spcBef>
                <a:spcPts val="1200"/>
              </a:spcBef>
              <a:spcAft>
                <a:spcPts val="0"/>
              </a:spcAft>
              <a:buNone/>
            </a:pPr>
            <a:r>
              <a:rPr lang="ja" sz="2400"/>
              <a:t>GPU RTX 2060 6GBモデル</a:t>
            </a:r>
            <a:endParaRPr sz="2400"/>
          </a:p>
          <a:p>
            <a:pPr indent="0" lvl="0" marL="0" rtl="0" algn="l">
              <a:spcBef>
                <a:spcPts val="1200"/>
              </a:spcBef>
              <a:spcAft>
                <a:spcPts val="0"/>
              </a:spcAft>
              <a:buNone/>
            </a:pPr>
            <a:r>
              <a:t/>
            </a:r>
            <a:endParaRPr sz="2600"/>
          </a:p>
          <a:p>
            <a:pPr indent="0" lvl="0" marL="0" rtl="0" algn="l">
              <a:spcBef>
                <a:spcPts val="1200"/>
              </a:spcBef>
              <a:spcAft>
                <a:spcPts val="1200"/>
              </a:spcAft>
              <a:buNone/>
            </a:pPr>
            <a:r>
              <a:rPr lang="ja" sz="2900"/>
              <a:t>ミドルスペックのゲーミングPC</a:t>
            </a:r>
            <a:endParaRPr sz="2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実際どの程度改善されたのか</a:t>
            </a:r>
            <a:r>
              <a:rPr lang="ja"/>
              <a:t> </a:t>
            </a:r>
            <a:r>
              <a:rPr lang="ja"/>
              <a:t>屋内</a:t>
            </a:r>
            <a:endParaRPr/>
          </a:p>
        </p:txBody>
      </p:sp>
      <p:sp>
        <p:nvSpPr>
          <p:cNvPr id="258" name="Google Shape;258;p39"/>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100"/>
              <a:t>オフ 70fps程度</a:t>
            </a:r>
            <a:endParaRPr sz="2100"/>
          </a:p>
          <a:p>
            <a:pPr indent="0" lvl="0" marL="0" rtl="0" algn="l">
              <a:spcBef>
                <a:spcPts val="1200"/>
              </a:spcBef>
              <a:spcAft>
                <a:spcPts val="0"/>
              </a:spcAft>
              <a:buNone/>
            </a:pPr>
            <a:r>
              <a:rPr lang="ja" sz="2100"/>
              <a:t>オン 90fps程度</a:t>
            </a:r>
            <a:endParaRPr sz="2100"/>
          </a:p>
          <a:p>
            <a:pPr indent="0" lvl="0" marL="0" rtl="0" algn="l">
              <a:spcBef>
                <a:spcPts val="1200"/>
              </a:spcBef>
              <a:spcAft>
                <a:spcPts val="0"/>
              </a:spcAft>
              <a:buNone/>
            </a:pPr>
            <a:r>
              <a:t/>
            </a:r>
            <a:endParaRPr sz="2100"/>
          </a:p>
          <a:p>
            <a:pPr indent="0" lvl="0" marL="0" rtl="0" algn="l">
              <a:spcBef>
                <a:spcPts val="1200"/>
              </a:spcBef>
              <a:spcAft>
                <a:spcPts val="1200"/>
              </a:spcAft>
              <a:buNone/>
            </a:pPr>
            <a:r>
              <a:rPr lang="ja" sz="2900"/>
              <a:t>+20fps程度</a:t>
            </a:r>
            <a:endParaRPr sz="2900"/>
          </a:p>
        </p:txBody>
      </p:sp>
      <p:pic>
        <p:nvPicPr>
          <p:cNvPr id="259" name="Google Shape;259;p39"/>
          <p:cNvPicPr preferRelativeResize="0"/>
          <p:nvPr/>
        </p:nvPicPr>
        <p:blipFill>
          <a:blip r:embed="rId3">
            <a:alphaModFix/>
          </a:blip>
          <a:stretch>
            <a:fillRect/>
          </a:stretch>
        </p:blipFill>
        <p:spPr>
          <a:xfrm>
            <a:off x="2895925" y="1628953"/>
            <a:ext cx="6248074" cy="351454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実際どの程度改善されたのか 屋外</a:t>
            </a:r>
            <a:endParaRPr/>
          </a:p>
        </p:txBody>
      </p:sp>
      <p:sp>
        <p:nvSpPr>
          <p:cNvPr id="265" name="Google Shape;265;p40"/>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ja" sz="2100"/>
              <a:t>オフ 60fps程度</a:t>
            </a:r>
            <a:endParaRPr sz="2100"/>
          </a:p>
          <a:p>
            <a:pPr indent="0" lvl="0" marL="0" rtl="0" algn="l">
              <a:spcBef>
                <a:spcPts val="1200"/>
              </a:spcBef>
              <a:spcAft>
                <a:spcPts val="0"/>
              </a:spcAft>
              <a:buClr>
                <a:schemeClr val="dk1"/>
              </a:buClr>
              <a:buSzPts val="1100"/>
              <a:buFont typeface="Arial"/>
              <a:buNone/>
            </a:pPr>
            <a:r>
              <a:rPr lang="ja" sz="2100"/>
              <a:t>オン 80fps程度</a:t>
            </a:r>
            <a:endParaRPr sz="2100"/>
          </a:p>
          <a:p>
            <a:pPr indent="0" lvl="0" marL="0" rtl="0" algn="l">
              <a:spcBef>
                <a:spcPts val="1200"/>
              </a:spcBef>
              <a:spcAft>
                <a:spcPts val="0"/>
              </a:spcAft>
              <a:buClr>
                <a:schemeClr val="dk1"/>
              </a:buClr>
              <a:buSzPts val="1100"/>
              <a:buFont typeface="Arial"/>
              <a:buNone/>
            </a:pPr>
            <a:r>
              <a:t/>
            </a:r>
            <a:endParaRPr sz="2100"/>
          </a:p>
          <a:p>
            <a:pPr indent="0" lvl="0" marL="0" rtl="0" algn="l">
              <a:spcBef>
                <a:spcPts val="1200"/>
              </a:spcBef>
              <a:spcAft>
                <a:spcPts val="0"/>
              </a:spcAft>
              <a:buClr>
                <a:schemeClr val="dk1"/>
              </a:buClr>
              <a:buSzPts val="1100"/>
              <a:buFont typeface="Arial"/>
              <a:buNone/>
            </a:pPr>
            <a:r>
              <a:rPr lang="ja" sz="2900"/>
              <a:t>+20fps程度</a:t>
            </a:r>
            <a:endParaRPr sz="2900"/>
          </a:p>
          <a:p>
            <a:pPr indent="0" lvl="0" marL="0" rtl="0" algn="l">
              <a:spcBef>
                <a:spcPts val="1200"/>
              </a:spcBef>
              <a:spcAft>
                <a:spcPts val="1200"/>
              </a:spcAft>
              <a:buNone/>
            </a:pPr>
            <a:r>
              <a:t/>
            </a:r>
            <a:endParaRPr sz="2100"/>
          </a:p>
        </p:txBody>
      </p:sp>
      <p:pic>
        <p:nvPicPr>
          <p:cNvPr id="266" name="Google Shape;266;p40"/>
          <p:cNvPicPr preferRelativeResize="0"/>
          <p:nvPr/>
        </p:nvPicPr>
        <p:blipFill>
          <a:blip r:embed="rId3">
            <a:alphaModFix/>
          </a:blip>
          <a:stretch>
            <a:fillRect/>
          </a:stretch>
        </p:blipFill>
        <p:spPr>
          <a:xfrm>
            <a:off x="2895925" y="1628961"/>
            <a:ext cx="6248074" cy="35145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実際どの程度改善されたのか </a:t>
            </a:r>
            <a:r>
              <a:rPr lang="ja"/>
              <a:t>壁に張り付いた</a:t>
            </a:r>
            <a:endParaRPr/>
          </a:p>
        </p:txBody>
      </p:sp>
      <p:sp>
        <p:nvSpPr>
          <p:cNvPr id="272" name="Google Shape;272;p41"/>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100"/>
              <a:t>オクルージョンカリングのテストには有利な条件</a:t>
            </a:r>
            <a:endParaRPr sz="2100"/>
          </a:p>
          <a:p>
            <a:pPr indent="0" lvl="0" marL="0" rtl="0" algn="l">
              <a:spcBef>
                <a:spcPts val="1200"/>
              </a:spcBef>
              <a:spcAft>
                <a:spcPts val="0"/>
              </a:spcAft>
              <a:buClr>
                <a:schemeClr val="dk1"/>
              </a:buClr>
              <a:buSzPts val="1100"/>
              <a:buFont typeface="Arial"/>
              <a:buNone/>
            </a:pPr>
            <a:r>
              <a:rPr lang="ja" sz="2100"/>
              <a:t>オフ 65fps程度</a:t>
            </a:r>
            <a:endParaRPr sz="2100"/>
          </a:p>
          <a:p>
            <a:pPr indent="0" lvl="0" marL="0" rtl="0" algn="l">
              <a:spcBef>
                <a:spcPts val="1200"/>
              </a:spcBef>
              <a:spcAft>
                <a:spcPts val="0"/>
              </a:spcAft>
              <a:buClr>
                <a:schemeClr val="dk1"/>
              </a:buClr>
              <a:buSzPts val="1100"/>
              <a:buFont typeface="Arial"/>
              <a:buNone/>
            </a:pPr>
            <a:r>
              <a:rPr lang="ja" sz="2100"/>
              <a:t>オン 110fps程度</a:t>
            </a:r>
            <a:endParaRPr sz="2100"/>
          </a:p>
          <a:p>
            <a:pPr indent="0" lvl="0" marL="0" rtl="0" algn="l">
              <a:spcBef>
                <a:spcPts val="1200"/>
              </a:spcBef>
              <a:spcAft>
                <a:spcPts val="0"/>
              </a:spcAft>
              <a:buClr>
                <a:schemeClr val="dk1"/>
              </a:buClr>
              <a:buSzPts val="1100"/>
              <a:buFont typeface="Arial"/>
              <a:buNone/>
            </a:pPr>
            <a:r>
              <a:t/>
            </a:r>
            <a:endParaRPr sz="2100"/>
          </a:p>
          <a:p>
            <a:pPr indent="0" lvl="0" marL="0" rtl="0" algn="l">
              <a:spcBef>
                <a:spcPts val="1200"/>
              </a:spcBef>
              <a:spcAft>
                <a:spcPts val="0"/>
              </a:spcAft>
              <a:buClr>
                <a:schemeClr val="dk1"/>
              </a:buClr>
              <a:buSzPts val="1100"/>
              <a:buFont typeface="Arial"/>
              <a:buNone/>
            </a:pPr>
            <a:r>
              <a:rPr lang="ja" sz="2900"/>
              <a:t>+45fps程度</a:t>
            </a:r>
            <a:endParaRPr sz="2100"/>
          </a:p>
          <a:p>
            <a:pPr indent="0" lvl="0" marL="0" rtl="0" algn="l">
              <a:spcBef>
                <a:spcPts val="1200"/>
              </a:spcBef>
              <a:spcAft>
                <a:spcPts val="1200"/>
              </a:spcAft>
              <a:buNone/>
            </a:pPr>
            <a:r>
              <a:t/>
            </a:r>
            <a:endParaRPr sz="2100"/>
          </a:p>
        </p:txBody>
      </p:sp>
      <p:pic>
        <p:nvPicPr>
          <p:cNvPr id="273" name="Google Shape;273;p41"/>
          <p:cNvPicPr preferRelativeResize="0"/>
          <p:nvPr/>
        </p:nvPicPr>
        <p:blipFill>
          <a:blip r:embed="rId3">
            <a:alphaModFix/>
          </a:blip>
          <a:stretch>
            <a:fillRect/>
          </a:stretch>
        </p:blipFill>
        <p:spPr>
          <a:xfrm>
            <a:off x="2895925" y="1628975"/>
            <a:ext cx="6248074" cy="3514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本セッションの概要</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ja"/>
              <a:t>Unityのオクルージョンカリングの問題点</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3"/>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Unityの</a:t>
            </a:r>
            <a:r>
              <a:rPr lang="ja"/>
              <a:t>オクルージョンカリング</a:t>
            </a:r>
            <a:endParaRPr/>
          </a:p>
        </p:txBody>
      </p:sp>
      <p:sp>
        <p:nvSpPr>
          <p:cNvPr id="284" name="Google Shape;284;p43"/>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Unityの</a:t>
            </a:r>
            <a:r>
              <a:rPr lang="ja"/>
              <a:t>デフォルト機能でオクルージョンカリングが存在する</a:t>
            </a:r>
            <a:endParaRPr/>
          </a:p>
          <a:p>
            <a:pPr indent="0" lvl="0" marL="0" rtl="0" algn="l">
              <a:spcBef>
                <a:spcPts val="1200"/>
              </a:spcBef>
              <a:spcAft>
                <a:spcPts val="1200"/>
              </a:spcAft>
              <a:buNone/>
            </a:pPr>
            <a:r>
              <a:rPr lang="ja"/>
              <a:t>　→ なんでこれが使えないのか？</a:t>
            </a:r>
            <a:endParaRPr/>
          </a:p>
        </p:txBody>
      </p:sp>
      <p:pic>
        <p:nvPicPr>
          <p:cNvPr id="285" name="Google Shape;285;p43"/>
          <p:cNvPicPr preferRelativeResize="0"/>
          <p:nvPr/>
        </p:nvPicPr>
        <p:blipFill>
          <a:blip r:embed="rId3">
            <a:alphaModFix/>
          </a:blip>
          <a:stretch>
            <a:fillRect/>
          </a:stretch>
        </p:blipFill>
        <p:spPr>
          <a:xfrm>
            <a:off x="256588" y="1810100"/>
            <a:ext cx="3849533" cy="2335429"/>
          </a:xfrm>
          <a:prstGeom prst="rect">
            <a:avLst/>
          </a:prstGeom>
          <a:noFill/>
          <a:ln>
            <a:noFill/>
          </a:ln>
        </p:spPr>
      </p:pic>
      <p:pic>
        <p:nvPicPr>
          <p:cNvPr id="286" name="Google Shape;286;p43"/>
          <p:cNvPicPr preferRelativeResize="0"/>
          <p:nvPr/>
        </p:nvPicPr>
        <p:blipFill>
          <a:blip r:embed="rId4">
            <a:alphaModFix/>
          </a:blip>
          <a:stretch>
            <a:fillRect/>
          </a:stretch>
        </p:blipFill>
        <p:spPr>
          <a:xfrm>
            <a:off x="5037880" y="1810111"/>
            <a:ext cx="3849533" cy="2335429"/>
          </a:xfrm>
          <a:prstGeom prst="rect">
            <a:avLst/>
          </a:prstGeom>
          <a:noFill/>
          <a:ln>
            <a:noFill/>
          </a:ln>
        </p:spPr>
      </p:pic>
      <p:sp>
        <p:nvSpPr>
          <p:cNvPr id="287" name="Google Shape;287;p43"/>
          <p:cNvSpPr txBox="1"/>
          <p:nvPr>
            <p:ph idx="1" type="body"/>
          </p:nvPr>
        </p:nvSpPr>
        <p:spPr>
          <a:xfrm>
            <a:off x="1735200" y="4642875"/>
            <a:ext cx="7408800" cy="329100"/>
          </a:xfrm>
          <a:prstGeom prst="rect">
            <a:avLst/>
          </a:prstGeom>
        </p:spPr>
        <p:txBody>
          <a:bodyPr anchorCtr="0" anchor="b" bIns="91425" lIns="91425" spcFirstLastPara="1" rIns="91425" wrap="square" tIns="91425">
            <a:normAutofit/>
          </a:bodyPr>
          <a:lstStyle/>
          <a:p>
            <a:pPr indent="0" lvl="0" marL="457200" rtl="0" algn="r">
              <a:spcBef>
                <a:spcPts val="0"/>
              </a:spcBef>
              <a:spcAft>
                <a:spcPts val="1200"/>
              </a:spcAft>
              <a:buSzPts val="636"/>
              <a:buNone/>
            </a:pPr>
            <a:r>
              <a:rPr lang="ja" sz="753"/>
              <a:t>画像引用 Unityマニュアル.「オクルージョンカリング」. </a:t>
            </a:r>
            <a:r>
              <a:rPr lang="ja" sz="753"/>
              <a:t>https://docs.unity3d.com/ja/2018.4/Manual/OcclusionCulling.html  (参照 </a:t>
            </a:r>
            <a:r>
              <a:rPr lang="ja" sz="753"/>
              <a:t>2023-8-15</a:t>
            </a:r>
            <a:endParaRPr sz="753"/>
          </a:p>
        </p:txBody>
      </p:sp>
      <p:sp>
        <p:nvSpPr>
          <p:cNvPr id="288" name="Google Shape;288;p43"/>
          <p:cNvSpPr/>
          <p:nvPr/>
        </p:nvSpPr>
        <p:spPr>
          <a:xfrm>
            <a:off x="4234349" y="2286212"/>
            <a:ext cx="675300" cy="1541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3"/>
          <p:cNvSpPr txBox="1"/>
          <p:nvPr>
            <p:ph idx="1" type="body"/>
          </p:nvPr>
        </p:nvSpPr>
        <p:spPr>
          <a:xfrm>
            <a:off x="1896356" y="4145540"/>
            <a:ext cx="5351400" cy="554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ja"/>
              <a:t>Unityの機能でカリングされている様子</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ベイクしないといけない</a:t>
            </a:r>
            <a:endParaRPr/>
          </a:p>
        </p:txBody>
      </p:sp>
      <p:sp>
        <p:nvSpPr>
          <p:cNvPr id="295" name="Google Shape;295;p4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諸々のオプションを設定し、ベイクボタンを押す必要がある</a:t>
            </a:r>
            <a:endParaRPr/>
          </a:p>
          <a:p>
            <a:pPr indent="0" lvl="0" marL="0" rtl="0" algn="l">
              <a:spcBef>
                <a:spcPts val="1200"/>
              </a:spcBef>
              <a:spcAft>
                <a:spcPts val="0"/>
              </a:spcAft>
              <a:buNone/>
            </a:pPr>
            <a:r>
              <a:rPr lang="ja"/>
              <a:t>　</a:t>
            </a:r>
            <a:r>
              <a:rPr lang="ja"/>
              <a:t>これをしないとオクルージョンカリングが利用できない</a:t>
            </a:r>
            <a:endParaRPr/>
          </a:p>
          <a:p>
            <a:pPr indent="0" lvl="0" marL="0" rtl="0" algn="l">
              <a:spcBef>
                <a:spcPts val="1200"/>
              </a:spcBef>
              <a:spcAft>
                <a:spcPts val="0"/>
              </a:spcAft>
              <a:buNone/>
            </a:pPr>
            <a:r>
              <a:rPr lang="ja"/>
              <a:t>　固定されたマップに利用することが前提</a:t>
            </a:r>
            <a:endParaRPr/>
          </a:p>
          <a:p>
            <a:pPr indent="0" lvl="0" marL="0" rtl="0" algn="l">
              <a:spcBef>
                <a:spcPts val="1200"/>
              </a:spcBef>
              <a:spcAft>
                <a:spcPts val="1200"/>
              </a:spcAft>
              <a:buNone/>
            </a:pPr>
            <a:r>
              <a:rPr lang="ja"/>
              <a:t>　</a:t>
            </a:r>
            <a:r>
              <a:rPr b="1" lang="ja"/>
              <a:t>自動生成マップとは相性が悪い</a:t>
            </a:r>
            <a:endParaRPr b="1"/>
          </a:p>
        </p:txBody>
      </p:sp>
      <p:pic>
        <p:nvPicPr>
          <p:cNvPr id="296" name="Google Shape;296;p44"/>
          <p:cNvPicPr preferRelativeResize="0"/>
          <p:nvPr/>
        </p:nvPicPr>
        <p:blipFill>
          <a:blip r:embed="rId3">
            <a:alphaModFix/>
          </a:blip>
          <a:stretch>
            <a:fillRect/>
          </a:stretch>
        </p:blipFill>
        <p:spPr>
          <a:xfrm>
            <a:off x="6060484" y="1972425"/>
            <a:ext cx="2955592" cy="3126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5"/>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Occluderを</a:t>
            </a:r>
            <a:r>
              <a:rPr lang="ja"/>
              <a:t>破壊できない</a:t>
            </a:r>
            <a:endParaRPr/>
          </a:p>
        </p:txBody>
      </p:sp>
      <p:sp>
        <p:nvSpPr>
          <p:cNvPr id="302" name="Google Shape;302;p4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Occluderを削除しても、ベイクされたデータの更新が行われない</a:t>
            </a:r>
            <a:endParaRPr/>
          </a:p>
          <a:p>
            <a:pPr indent="0" lvl="0" marL="0" rtl="0" algn="l">
              <a:spcBef>
                <a:spcPts val="1200"/>
              </a:spcBef>
              <a:spcAft>
                <a:spcPts val="0"/>
              </a:spcAft>
              <a:buNone/>
            </a:pPr>
            <a:r>
              <a:rPr lang="ja"/>
              <a:t>　オブジェクトを削除しても、見えないオブジェクトは見えないまま</a:t>
            </a:r>
            <a:endParaRPr/>
          </a:p>
          <a:p>
            <a:pPr indent="0" lvl="0" marL="0" rtl="0" algn="l">
              <a:spcBef>
                <a:spcPts val="1200"/>
              </a:spcBef>
              <a:spcAft>
                <a:spcPts val="1200"/>
              </a:spcAft>
              <a:buNone/>
            </a:pPr>
            <a:r>
              <a:rPr lang="ja"/>
              <a:t>ほぼすべての壁や床を破壊できるという仕様を実現できない</a:t>
            </a:r>
            <a:endParaRPr/>
          </a:p>
        </p:txBody>
      </p:sp>
      <p:sp>
        <p:nvSpPr>
          <p:cNvPr id="303" name="Google Shape;303;p45"/>
          <p:cNvSpPr txBox="1"/>
          <p:nvPr>
            <p:ph idx="1" type="body"/>
          </p:nvPr>
        </p:nvSpPr>
        <p:spPr>
          <a:xfrm>
            <a:off x="808450" y="4383825"/>
            <a:ext cx="8857500" cy="5301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1200"/>
              </a:spcAft>
              <a:buNone/>
            </a:pPr>
            <a:r>
              <a:rPr lang="ja"/>
              <a:t>カリングオフ　　　　　　　　カリングオン　　　　　　　      Occluder削除後</a:t>
            </a:r>
            <a:r>
              <a:rPr lang="ja"/>
              <a:t>　　　　　　　　</a:t>
            </a:r>
            <a:endParaRPr/>
          </a:p>
        </p:txBody>
      </p:sp>
      <p:pic>
        <p:nvPicPr>
          <p:cNvPr id="304" name="Google Shape;304;p45"/>
          <p:cNvPicPr preferRelativeResize="0"/>
          <p:nvPr/>
        </p:nvPicPr>
        <p:blipFill>
          <a:blip r:embed="rId3">
            <a:alphaModFix/>
          </a:blip>
          <a:stretch>
            <a:fillRect/>
          </a:stretch>
        </p:blipFill>
        <p:spPr>
          <a:xfrm>
            <a:off x="132400" y="2639800"/>
            <a:ext cx="2811316" cy="1666425"/>
          </a:xfrm>
          <a:prstGeom prst="rect">
            <a:avLst/>
          </a:prstGeom>
          <a:noFill/>
          <a:ln>
            <a:noFill/>
          </a:ln>
        </p:spPr>
      </p:pic>
      <p:pic>
        <p:nvPicPr>
          <p:cNvPr id="305" name="Google Shape;305;p45"/>
          <p:cNvPicPr preferRelativeResize="0"/>
          <p:nvPr/>
        </p:nvPicPr>
        <p:blipFill>
          <a:blip r:embed="rId4">
            <a:alphaModFix/>
          </a:blip>
          <a:stretch>
            <a:fillRect/>
          </a:stretch>
        </p:blipFill>
        <p:spPr>
          <a:xfrm>
            <a:off x="3101806" y="2639800"/>
            <a:ext cx="2940383" cy="1666425"/>
          </a:xfrm>
          <a:prstGeom prst="rect">
            <a:avLst/>
          </a:prstGeom>
          <a:noFill/>
          <a:ln>
            <a:noFill/>
          </a:ln>
        </p:spPr>
      </p:pic>
      <p:pic>
        <p:nvPicPr>
          <p:cNvPr id="306" name="Google Shape;306;p45"/>
          <p:cNvPicPr preferRelativeResize="0"/>
          <p:nvPr/>
        </p:nvPicPr>
        <p:blipFill>
          <a:blip r:embed="rId5">
            <a:alphaModFix/>
          </a:blip>
          <a:stretch>
            <a:fillRect/>
          </a:stretch>
        </p:blipFill>
        <p:spPr>
          <a:xfrm>
            <a:off x="6200275" y="2639800"/>
            <a:ext cx="2673536" cy="16664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自前実装するしかない！</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オクルージョンカリングの実装と比較</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aphicFrame>
        <p:nvGraphicFramePr>
          <p:cNvPr id="321" name="Google Shape;321;p48"/>
          <p:cNvGraphicFramePr/>
          <p:nvPr/>
        </p:nvGraphicFramePr>
        <p:xfrm>
          <a:off x="181075" y="902380"/>
          <a:ext cx="3000000" cy="3000000"/>
        </p:xfrm>
        <a:graphic>
          <a:graphicData uri="http://schemas.openxmlformats.org/drawingml/2006/table">
            <a:tbl>
              <a:tblPr>
                <a:noFill/>
                <a:tableStyleId>{2C75D159-5FD0-4873-A032-BF2A2D501D3B}</a:tableStyleId>
              </a:tblPr>
              <a:tblGrid>
                <a:gridCol w="1708575"/>
                <a:gridCol w="2387850"/>
                <a:gridCol w="2280750"/>
                <a:gridCol w="2404675"/>
              </a:tblGrid>
              <a:tr h="550000">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rPr lang="ja" sz="1200"/>
                        <a:t>レイキャストカリング</a:t>
                      </a:r>
                      <a:endParaRPr sz="1200"/>
                    </a:p>
                  </a:txBody>
                  <a:tcPr marT="91425" marB="91425" marR="91425" marL="91425"/>
                </a:tc>
                <a:tc>
                  <a:txBody>
                    <a:bodyPr/>
                    <a:lstStyle/>
                    <a:p>
                      <a:pPr indent="0" lvl="0" marL="0" rtl="0" algn="l">
                        <a:spcBef>
                          <a:spcPts val="0"/>
                        </a:spcBef>
                        <a:spcAft>
                          <a:spcPts val="0"/>
                        </a:spcAft>
                        <a:buNone/>
                      </a:pPr>
                      <a:r>
                        <a:rPr lang="ja" sz="1200"/>
                        <a:t>階層的Zバッファ(HZB)</a:t>
                      </a:r>
                      <a:endParaRPr sz="1200"/>
                    </a:p>
                  </a:txBody>
                  <a:tcPr marT="91425" marB="91425" marR="91425" marL="91425"/>
                </a:tc>
                <a:tc>
                  <a:txBody>
                    <a:bodyPr/>
                    <a:lstStyle/>
                    <a:p>
                      <a:pPr indent="0" lvl="0" marL="0" rtl="0" algn="l">
                        <a:spcBef>
                          <a:spcPts val="0"/>
                        </a:spcBef>
                        <a:spcAft>
                          <a:spcPts val="0"/>
                        </a:spcAft>
                        <a:buNone/>
                      </a:pPr>
                      <a:r>
                        <a:rPr lang="ja" sz="1200"/>
                        <a:t>ポテンシャビリティ可視セット(PVS)</a:t>
                      </a:r>
                      <a:endParaRPr sz="1200"/>
                    </a:p>
                  </a:txBody>
                  <a:tcPr marT="91425" marB="91425" marR="91425" marL="91425"/>
                </a:tc>
              </a:tr>
              <a:tr h="570075">
                <a:tc>
                  <a:txBody>
                    <a:bodyPr/>
                    <a:lstStyle/>
                    <a:p>
                      <a:pPr indent="0" lvl="0" marL="0" rtl="0" algn="l">
                        <a:spcBef>
                          <a:spcPts val="0"/>
                        </a:spcBef>
                        <a:spcAft>
                          <a:spcPts val="0"/>
                        </a:spcAft>
                        <a:buNone/>
                      </a:pPr>
                      <a:r>
                        <a:rPr lang="ja" sz="1200"/>
                        <a:t>概要</a:t>
                      </a:r>
                      <a:endParaRPr sz="12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ja" sz="1200"/>
                        <a:t>レイを飛ばして可視判定を行う</a:t>
                      </a:r>
                      <a:endParaRPr sz="12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ja" sz="1200"/>
                        <a:t>Z</a:t>
                      </a:r>
                      <a:r>
                        <a:rPr lang="ja" sz="1200"/>
                        <a:t>バッファのMipMapで可視判定を行う</a:t>
                      </a:r>
                      <a:endParaRPr sz="12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ja" sz="1200"/>
                        <a:t>実行前にシーン全体の可視性を計算しておく</a:t>
                      </a:r>
                      <a:endParaRPr sz="1200"/>
                    </a:p>
                  </a:txBody>
                  <a:tcPr marT="91425" marB="91425" marR="91425" marL="91425">
                    <a:lnB cap="flat" cmpd="sng" w="9525">
                      <a:solidFill>
                        <a:srgbClr val="9E9E9E"/>
                      </a:solidFill>
                      <a:prstDash val="solid"/>
                      <a:round/>
                      <a:headEnd len="sm" w="sm" type="none"/>
                      <a:tailEnd len="sm" w="sm" type="none"/>
                    </a:lnB>
                  </a:tcPr>
                </a:tc>
              </a:tr>
              <a:tr h="1100000">
                <a:tc>
                  <a:txBody>
                    <a:bodyPr/>
                    <a:lstStyle/>
                    <a:p>
                      <a:pPr indent="0" lvl="0" marL="0" rtl="0" algn="l">
                        <a:spcBef>
                          <a:spcPts val="0"/>
                        </a:spcBef>
                        <a:spcAft>
                          <a:spcPts val="0"/>
                        </a:spcAft>
                        <a:buNone/>
                      </a:pPr>
                      <a:r>
                        <a:rPr lang="ja" sz="1200"/>
                        <a:t>計算負荷</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〇 </a:t>
                      </a:r>
                      <a:r>
                        <a:rPr lang="ja" sz="1200">
                          <a:solidFill>
                            <a:schemeClr val="dk1"/>
                          </a:solidFill>
                        </a:rPr>
                        <a:t>ただし、精度を出すために多くレイを出すほど負荷が高くなる</a:t>
                      </a:r>
                      <a:endParaRPr sz="18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 </a:t>
                      </a:r>
                      <a:r>
                        <a:rPr lang="ja" sz="1200">
                          <a:solidFill>
                            <a:schemeClr val="dk1"/>
                          </a:solidFill>
                        </a:rPr>
                        <a:t>オブジェクト</a:t>
                      </a:r>
                      <a:r>
                        <a:rPr lang="ja" sz="1200">
                          <a:solidFill>
                            <a:schemeClr val="dk1"/>
                          </a:solidFill>
                        </a:rPr>
                        <a:t>ごとに</a:t>
                      </a:r>
                      <a:r>
                        <a:rPr lang="ja" sz="1200">
                          <a:solidFill>
                            <a:schemeClr val="dk1"/>
                          </a:solidFill>
                        </a:rPr>
                        <a:t>Z</a:t>
                      </a:r>
                      <a:r>
                        <a:rPr lang="ja" sz="1200">
                          <a:solidFill>
                            <a:schemeClr val="dk1"/>
                          </a:solidFill>
                        </a:rPr>
                        <a:t>バッファと比較し可視性を</a:t>
                      </a:r>
                      <a:r>
                        <a:rPr lang="ja" sz="1200">
                          <a:solidFill>
                            <a:schemeClr val="dk1"/>
                          </a:solidFill>
                        </a:rPr>
                        <a:t>チェックするだけで良い</a:t>
                      </a:r>
                      <a:endParaRPr sz="18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 </a:t>
                      </a:r>
                      <a:r>
                        <a:rPr lang="ja" sz="1200">
                          <a:solidFill>
                            <a:schemeClr val="dk1"/>
                          </a:solidFill>
                        </a:rPr>
                        <a:t>事前計算した情報から読み出すだけなので</a:t>
                      </a:r>
                      <a:r>
                        <a:rPr lang="ja" sz="1200">
                          <a:solidFill>
                            <a:schemeClr val="dk1"/>
                          </a:solidFill>
                        </a:rPr>
                        <a:t>可視性のチェックが</a:t>
                      </a:r>
                      <a:r>
                        <a:rPr lang="ja" sz="1200">
                          <a:solidFill>
                            <a:schemeClr val="dk1"/>
                          </a:solidFill>
                        </a:rPr>
                        <a:t>高速</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5000">
                <a:tc>
                  <a:txBody>
                    <a:bodyPr/>
                    <a:lstStyle/>
                    <a:p>
                      <a:pPr indent="0" lvl="0" marL="0" rtl="0" algn="l">
                        <a:spcBef>
                          <a:spcPts val="0"/>
                        </a:spcBef>
                        <a:spcAft>
                          <a:spcPts val="0"/>
                        </a:spcAft>
                        <a:buNone/>
                      </a:pPr>
                      <a:r>
                        <a:rPr lang="ja" sz="1200"/>
                        <a:t>動的シーンへの対応</a:t>
                      </a:r>
                      <a:endParaRPr sz="12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a:t>
                      </a:r>
                      <a:r>
                        <a:rPr lang="ja" sz="1200">
                          <a:solidFill>
                            <a:schemeClr val="dk1"/>
                          </a:solidFill>
                        </a:rPr>
                        <a:t> 実行前に1回だけオブジェクトのデータを取得するだけでよい</a:t>
                      </a:r>
                      <a:endParaRPr sz="1800">
                        <a:solidFill>
                          <a:schemeClr val="dk1"/>
                        </a:solidFil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a:t>
                      </a:r>
                      <a:r>
                        <a:rPr lang="ja" sz="1200">
                          <a:solidFill>
                            <a:schemeClr val="dk1"/>
                          </a:solidFill>
                        </a:rPr>
                        <a:t>Zバッファとオブジェクトのバウンディングボックスで計算できる</a:t>
                      </a:r>
                      <a:endParaRPr sz="12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a:t>
                      </a:r>
                      <a:r>
                        <a:rPr lang="ja" sz="1200">
                          <a:solidFill>
                            <a:schemeClr val="dk1"/>
                          </a:solidFill>
                        </a:rPr>
                        <a:t> 事前に計算をおこなわ無ければならない</a:t>
                      </a:r>
                      <a:endParaRPr sz="12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08350">
                <a:tc>
                  <a:txBody>
                    <a:bodyPr/>
                    <a:lstStyle/>
                    <a:p>
                      <a:pPr indent="0" lvl="0" marL="0" rtl="0" algn="l">
                        <a:spcBef>
                          <a:spcPts val="0"/>
                        </a:spcBef>
                        <a:spcAft>
                          <a:spcPts val="0"/>
                        </a:spcAft>
                        <a:buNone/>
                      </a:pPr>
                      <a:r>
                        <a:rPr lang="ja" sz="1200"/>
                        <a:t>床、壁破壊時の対応</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ja" sz="1800"/>
                        <a:t>◎</a:t>
                      </a:r>
                      <a:r>
                        <a:rPr lang="ja" sz="1200"/>
                        <a:t> 床、壁が破壊されることが確定したらOccluderから除外できる</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a:t>
                      </a:r>
                      <a:r>
                        <a:rPr lang="ja" sz="1200">
                          <a:solidFill>
                            <a:schemeClr val="dk1"/>
                          </a:solidFill>
                        </a:rPr>
                        <a:t> Z値を参照しているため、破壊が完了するまでカリングを更新できない。</a:t>
                      </a:r>
                      <a:r>
                        <a:rPr lang="ja" sz="1200">
                          <a:solidFill>
                            <a:schemeClr val="dk1"/>
                          </a:solidFill>
                        </a:rPr>
                        <a:t>ホッピングが発生する。</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ja" sz="1800">
                          <a:solidFill>
                            <a:schemeClr val="dk1"/>
                          </a:solidFill>
                        </a:rPr>
                        <a:t>×</a:t>
                      </a:r>
                      <a:r>
                        <a:rPr lang="ja" sz="1200">
                          <a:solidFill>
                            <a:schemeClr val="dk1"/>
                          </a:solidFill>
                        </a:rPr>
                        <a:t> ベイクが必要なので、動的な破壊に対応できない。</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22" name="Google Shape;322;p48"/>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ja"/>
              <a:t>オクルージョンカリングの実装と比較</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9"/>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床、壁破壊時の対応</a:t>
            </a:r>
            <a:endParaRPr/>
          </a:p>
        </p:txBody>
      </p:sp>
      <p:sp>
        <p:nvSpPr>
          <p:cNvPr id="328" name="Google Shape;328;p49"/>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破壊するための予備動作が入ったら、その時点でそのOccluderを無視する設定にする</a:t>
            </a:r>
            <a:endParaRPr/>
          </a:p>
          <a:p>
            <a:pPr indent="0" lvl="0" marL="0" rtl="0" algn="l">
              <a:spcBef>
                <a:spcPts val="1200"/>
              </a:spcBef>
              <a:spcAft>
                <a:spcPts val="1200"/>
              </a:spcAft>
              <a:buNone/>
            </a:pPr>
            <a:r>
              <a:rPr lang="ja"/>
              <a:t>破壊した瞬間に裏のオブジェクトが出現するといったことがない</a:t>
            </a:r>
            <a:endParaRPr/>
          </a:p>
        </p:txBody>
      </p:sp>
      <p:pic>
        <p:nvPicPr>
          <p:cNvPr id="329" name="Google Shape;329;p49"/>
          <p:cNvPicPr preferRelativeResize="0"/>
          <p:nvPr/>
        </p:nvPicPr>
        <p:blipFill>
          <a:blip r:embed="rId3">
            <a:alphaModFix/>
          </a:blip>
          <a:stretch>
            <a:fillRect/>
          </a:stretch>
        </p:blipFill>
        <p:spPr>
          <a:xfrm>
            <a:off x="167350" y="2402125"/>
            <a:ext cx="2485706" cy="1899025"/>
          </a:xfrm>
          <a:prstGeom prst="rect">
            <a:avLst/>
          </a:prstGeom>
          <a:noFill/>
          <a:ln>
            <a:noFill/>
          </a:ln>
        </p:spPr>
      </p:pic>
      <p:pic>
        <p:nvPicPr>
          <p:cNvPr id="330" name="Google Shape;330;p49"/>
          <p:cNvPicPr preferRelativeResize="0"/>
          <p:nvPr/>
        </p:nvPicPr>
        <p:blipFill>
          <a:blip r:embed="rId4">
            <a:alphaModFix/>
          </a:blip>
          <a:stretch>
            <a:fillRect/>
          </a:stretch>
        </p:blipFill>
        <p:spPr>
          <a:xfrm>
            <a:off x="3329163" y="2429275"/>
            <a:ext cx="2485675" cy="1899025"/>
          </a:xfrm>
          <a:prstGeom prst="rect">
            <a:avLst/>
          </a:prstGeom>
          <a:noFill/>
          <a:ln>
            <a:noFill/>
          </a:ln>
        </p:spPr>
      </p:pic>
      <p:pic>
        <p:nvPicPr>
          <p:cNvPr id="331" name="Google Shape;331;p49"/>
          <p:cNvPicPr preferRelativeResize="0"/>
          <p:nvPr/>
        </p:nvPicPr>
        <p:blipFill>
          <a:blip r:embed="rId5">
            <a:alphaModFix/>
          </a:blip>
          <a:stretch>
            <a:fillRect/>
          </a:stretch>
        </p:blipFill>
        <p:spPr>
          <a:xfrm>
            <a:off x="6398870" y="2429275"/>
            <a:ext cx="2313425" cy="1767425"/>
          </a:xfrm>
          <a:prstGeom prst="rect">
            <a:avLst/>
          </a:prstGeom>
          <a:noFill/>
          <a:ln>
            <a:noFill/>
          </a:ln>
        </p:spPr>
      </p:pic>
      <p:sp>
        <p:nvSpPr>
          <p:cNvPr id="332" name="Google Shape;332;p49"/>
          <p:cNvSpPr/>
          <p:nvPr/>
        </p:nvSpPr>
        <p:spPr>
          <a:xfrm>
            <a:off x="2862102" y="2725094"/>
            <a:ext cx="350100" cy="13074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9"/>
          <p:cNvSpPr/>
          <p:nvPr/>
        </p:nvSpPr>
        <p:spPr>
          <a:xfrm>
            <a:off x="5931791" y="2725094"/>
            <a:ext cx="350100" cy="13074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9"/>
          <p:cNvSpPr txBox="1"/>
          <p:nvPr>
            <p:ph idx="1" type="body"/>
          </p:nvPr>
        </p:nvSpPr>
        <p:spPr>
          <a:xfrm>
            <a:off x="818769" y="4470050"/>
            <a:ext cx="1359300" cy="381300"/>
          </a:xfrm>
          <a:prstGeom prst="rect">
            <a:avLst/>
          </a:prstGeom>
        </p:spPr>
        <p:txBody>
          <a:bodyPr anchorCtr="0" anchor="t" bIns="91425" lIns="91425" spcFirstLastPara="1" rIns="91425" wrap="square" tIns="91425">
            <a:normAutofit lnSpcReduction="20000"/>
          </a:bodyPr>
          <a:lstStyle/>
          <a:p>
            <a:pPr indent="0" lvl="0" marL="0" rtl="0" algn="ctr">
              <a:lnSpc>
                <a:spcPct val="105000"/>
              </a:lnSpc>
              <a:spcBef>
                <a:spcPts val="0"/>
              </a:spcBef>
              <a:spcAft>
                <a:spcPts val="1200"/>
              </a:spcAft>
              <a:buSzPts val="1018"/>
              <a:buNone/>
            </a:pPr>
            <a:r>
              <a:rPr lang="ja" sz="1465"/>
              <a:t>破壊前</a:t>
            </a:r>
            <a:endParaRPr sz="1465"/>
          </a:p>
        </p:txBody>
      </p:sp>
      <p:sp>
        <p:nvSpPr>
          <p:cNvPr id="335" name="Google Shape;335;p49"/>
          <p:cNvSpPr txBox="1"/>
          <p:nvPr>
            <p:ph idx="1" type="body"/>
          </p:nvPr>
        </p:nvSpPr>
        <p:spPr>
          <a:xfrm>
            <a:off x="4082669" y="4470050"/>
            <a:ext cx="1359300" cy="381300"/>
          </a:xfrm>
          <a:prstGeom prst="rect">
            <a:avLst/>
          </a:prstGeom>
        </p:spPr>
        <p:txBody>
          <a:bodyPr anchorCtr="0" anchor="t" bIns="91425" lIns="91425" spcFirstLastPara="1" rIns="91425" wrap="square" tIns="91425">
            <a:normAutofit lnSpcReduction="20000"/>
          </a:bodyPr>
          <a:lstStyle/>
          <a:p>
            <a:pPr indent="0" lvl="0" marL="0" rtl="0" algn="ctr">
              <a:lnSpc>
                <a:spcPct val="105000"/>
              </a:lnSpc>
              <a:spcBef>
                <a:spcPts val="0"/>
              </a:spcBef>
              <a:spcAft>
                <a:spcPts val="1200"/>
              </a:spcAft>
              <a:buSzPts val="1018"/>
              <a:buNone/>
            </a:pPr>
            <a:r>
              <a:rPr lang="ja" sz="1465"/>
              <a:t>破壊</a:t>
            </a:r>
            <a:r>
              <a:rPr lang="ja" sz="1465"/>
              <a:t>直前</a:t>
            </a:r>
            <a:endParaRPr sz="1465"/>
          </a:p>
        </p:txBody>
      </p:sp>
      <p:sp>
        <p:nvSpPr>
          <p:cNvPr id="336" name="Google Shape;336;p49"/>
          <p:cNvSpPr txBox="1"/>
          <p:nvPr>
            <p:ph idx="1" type="body"/>
          </p:nvPr>
        </p:nvSpPr>
        <p:spPr>
          <a:xfrm>
            <a:off x="6875931" y="4470050"/>
            <a:ext cx="1359300" cy="381300"/>
          </a:xfrm>
          <a:prstGeom prst="rect">
            <a:avLst/>
          </a:prstGeom>
        </p:spPr>
        <p:txBody>
          <a:bodyPr anchorCtr="0" anchor="t" bIns="91425" lIns="91425" spcFirstLastPara="1" rIns="91425" wrap="square" tIns="91425">
            <a:normAutofit lnSpcReduction="20000"/>
          </a:bodyPr>
          <a:lstStyle/>
          <a:p>
            <a:pPr indent="0" lvl="0" marL="0" rtl="0" algn="ctr">
              <a:lnSpc>
                <a:spcPct val="105000"/>
              </a:lnSpc>
              <a:spcBef>
                <a:spcPts val="0"/>
              </a:spcBef>
              <a:spcAft>
                <a:spcPts val="1200"/>
              </a:spcAft>
              <a:buSzPts val="1018"/>
              <a:buNone/>
            </a:pPr>
            <a:r>
              <a:rPr lang="ja" sz="1465"/>
              <a:t>破壊後</a:t>
            </a:r>
            <a:endParaRPr sz="1465"/>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0"/>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Occluderを</a:t>
            </a:r>
            <a:r>
              <a:rPr lang="ja"/>
              <a:t>ないものとして処理ができる</a:t>
            </a:r>
            <a:endParaRPr/>
          </a:p>
        </p:txBody>
      </p:sp>
      <p:sp>
        <p:nvSpPr>
          <p:cNvPr id="342" name="Google Shape;342;p50"/>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マップが大きく変化するタイミングで、そのオブジェクトを無いものとして処理できる</a:t>
            </a:r>
            <a:endParaRPr sz="1600"/>
          </a:p>
          <a:p>
            <a:pPr indent="0" lvl="0" marL="0" rtl="0" algn="l">
              <a:spcBef>
                <a:spcPts val="1200"/>
              </a:spcBef>
              <a:spcAft>
                <a:spcPts val="0"/>
              </a:spcAft>
              <a:buNone/>
            </a:pPr>
            <a:r>
              <a:rPr lang="ja" sz="1600"/>
              <a:t>Zバッファを使う場合、マップが変化した後でしかカリングができない</a:t>
            </a:r>
            <a:endParaRPr sz="1600"/>
          </a:p>
          <a:p>
            <a:pPr indent="0" lvl="0" marL="0" rtl="0" algn="l">
              <a:spcBef>
                <a:spcPts val="1200"/>
              </a:spcBef>
              <a:spcAft>
                <a:spcPts val="1200"/>
              </a:spcAft>
              <a:buNone/>
            </a:pPr>
            <a:r>
              <a:rPr b="1" lang="ja" sz="2100"/>
              <a:t>瞬間的に</a:t>
            </a:r>
            <a:r>
              <a:rPr b="1" lang="ja" sz="2100"/>
              <a:t>マップが大きく変化する際などに有利</a:t>
            </a:r>
            <a:endParaRPr b="1" sz="2100"/>
          </a:p>
        </p:txBody>
      </p:sp>
      <p:pic>
        <p:nvPicPr>
          <p:cNvPr id="343" name="Google Shape;343;p50"/>
          <p:cNvPicPr preferRelativeResize="0"/>
          <p:nvPr/>
        </p:nvPicPr>
        <p:blipFill>
          <a:blip r:embed="rId3">
            <a:alphaModFix/>
          </a:blip>
          <a:stretch>
            <a:fillRect/>
          </a:stretch>
        </p:blipFill>
        <p:spPr>
          <a:xfrm>
            <a:off x="2445325" y="2424520"/>
            <a:ext cx="1252900" cy="863706"/>
          </a:xfrm>
          <a:prstGeom prst="rect">
            <a:avLst/>
          </a:prstGeom>
          <a:noFill/>
          <a:ln>
            <a:noFill/>
          </a:ln>
        </p:spPr>
      </p:pic>
      <p:pic>
        <p:nvPicPr>
          <p:cNvPr id="344" name="Google Shape;344;p50"/>
          <p:cNvPicPr preferRelativeResize="0"/>
          <p:nvPr/>
        </p:nvPicPr>
        <p:blipFill>
          <a:blip r:embed="rId4">
            <a:alphaModFix/>
          </a:blip>
          <a:stretch>
            <a:fillRect/>
          </a:stretch>
        </p:blipFill>
        <p:spPr>
          <a:xfrm>
            <a:off x="4340919" y="2215700"/>
            <a:ext cx="1673029" cy="1278179"/>
          </a:xfrm>
          <a:prstGeom prst="rect">
            <a:avLst/>
          </a:prstGeom>
          <a:noFill/>
          <a:ln>
            <a:noFill/>
          </a:ln>
        </p:spPr>
      </p:pic>
      <p:pic>
        <p:nvPicPr>
          <p:cNvPr id="345" name="Google Shape;345;p50"/>
          <p:cNvPicPr preferRelativeResize="0"/>
          <p:nvPr/>
        </p:nvPicPr>
        <p:blipFill>
          <a:blip r:embed="rId5">
            <a:alphaModFix/>
          </a:blip>
          <a:stretch>
            <a:fillRect/>
          </a:stretch>
        </p:blipFill>
        <p:spPr>
          <a:xfrm>
            <a:off x="6731874" y="2424537"/>
            <a:ext cx="1252900" cy="901524"/>
          </a:xfrm>
          <a:prstGeom prst="rect">
            <a:avLst/>
          </a:prstGeom>
          <a:noFill/>
          <a:ln>
            <a:noFill/>
          </a:ln>
        </p:spPr>
      </p:pic>
      <p:sp>
        <p:nvSpPr>
          <p:cNvPr id="346" name="Google Shape;346;p50"/>
          <p:cNvSpPr/>
          <p:nvPr/>
        </p:nvSpPr>
        <p:spPr>
          <a:xfrm>
            <a:off x="3808822" y="2475813"/>
            <a:ext cx="204000" cy="7611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7" name="Google Shape;347;p50"/>
          <p:cNvPicPr preferRelativeResize="0"/>
          <p:nvPr/>
        </p:nvPicPr>
        <p:blipFill>
          <a:blip r:embed="rId6">
            <a:alphaModFix/>
          </a:blip>
          <a:stretch>
            <a:fillRect/>
          </a:stretch>
        </p:blipFill>
        <p:spPr>
          <a:xfrm>
            <a:off x="2484875" y="3776519"/>
            <a:ext cx="1252900" cy="901530"/>
          </a:xfrm>
          <a:prstGeom prst="rect">
            <a:avLst/>
          </a:prstGeom>
          <a:noFill/>
          <a:ln>
            <a:noFill/>
          </a:ln>
        </p:spPr>
      </p:pic>
      <p:sp>
        <p:nvSpPr>
          <p:cNvPr id="348" name="Google Shape;348;p50"/>
          <p:cNvSpPr/>
          <p:nvPr/>
        </p:nvSpPr>
        <p:spPr>
          <a:xfrm>
            <a:off x="3808825" y="3865578"/>
            <a:ext cx="204000" cy="7611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9" name="Google Shape;349;p50"/>
          <p:cNvPicPr preferRelativeResize="0"/>
          <p:nvPr/>
        </p:nvPicPr>
        <p:blipFill>
          <a:blip r:embed="rId7">
            <a:alphaModFix/>
          </a:blip>
          <a:stretch>
            <a:fillRect/>
          </a:stretch>
        </p:blipFill>
        <p:spPr>
          <a:xfrm>
            <a:off x="4301366" y="3586068"/>
            <a:ext cx="1751747" cy="1338634"/>
          </a:xfrm>
          <a:prstGeom prst="rect">
            <a:avLst/>
          </a:prstGeom>
          <a:noFill/>
          <a:ln>
            <a:noFill/>
          </a:ln>
        </p:spPr>
      </p:pic>
      <p:pic>
        <p:nvPicPr>
          <p:cNvPr id="350" name="Google Shape;350;p50"/>
          <p:cNvPicPr preferRelativeResize="0"/>
          <p:nvPr/>
        </p:nvPicPr>
        <p:blipFill>
          <a:blip r:embed="rId8">
            <a:alphaModFix/>
          </a:blip>
          <a:stretch>
            <a:fillRect/>
          </a:stretch>
        </p:blipFill>
        <p:spPr>
          <a:xfrm>
            <a:off x="6791750" y="3775722"/>
            <a:ext cx="1307423" cy="940984"/>
          </a:xfrm>
          <a:prstGeom prst="rect">
            <a:avLst/>
          </a:prstGeom>
          <a:noFill/>
          <a:ln>
            <a:noFill/>
          </a:ln>
        </p:spPr>
      </p:pic>
      <p:sp>
        <p:nvSpPr>
          <p:cNvPr id="351" name="Google Shape;351;p50"/>
          <p:cNvSpPr txBox="1"/>
          <p:nvPr>
            <p:ph idx="1" type="body"/>
          </p:nvPr>
        </p:nvSpPr>
        <p:spPr>
          <a:xfrm>
            <a:off x="52250" y="2655588"/>
            <a:ext cx="2263800" cy="381300"/>
          </a:xfrm>
          <a:prstGeom prst="rect">
            <a:avLst/>
          </a:prstGeom>
        </p:spPr>
        <p:txBody>
          <a:bodyPr anchorCtr="0" anchor="t" bIns="91425" lIns="91425" spcFirstLastPara="1" rIns="91425" wrap="square" tIns="91425">
            <a:normAutofit lnSpcReduction="20000"/>
          </a:bodyPr>
          <a:lstStyle/>
          <a:p>
            <a:pPr indent="0" lvl="0" marL="0" rtl="0" algn="ctr">
              <a:lnSpc>
                <a:spcPct val="105000"/>
              </a:lnSpc>
              <a:spcBef>
                <a:spcPts val="0"/>
              </a:spcBef>
              <a:spcAft>
                <a:spcPts val="1200"/>
              </a:spcAft>
              <a:buSzPts val="1018"/>
              <a:buNone/>
            </a:pPr>
            <a:r>
              <a:rPr lang="ja" sz="1465"/>
              <a:t>レイキャストカリング</a:t>
            </a:r>
            <a:endParaRPr sz="1465"/>
          </a:p>
        </p:txBody>
      </p:sp>
      <p:sp>
        <p:nvSpPr>
          <p:cNvPr id="352" name="Google Shape;352;p50"/>
          <p:cNvSpPr txBox="1"/>
          <p:nvPr>
            <p:ph idx="1" type="body"/>
          </p:nvPr>
        </p:nvSpPr>
        <p:spPr>
          <a:xfrm>
            <a:off x="52250" y="4074388"/>
            <a:ext cx="2263800" cy="381300"/>
          </a:xfrm>
          <a:prstGeom prst="rect">
            <a:avLst/>
          </a:prstGeom>
        </p:spPr>
        <p:txBody>
          <a:bodyPr anchorCtr="0" anchor="t" bIns="91425" lIns="91425" spcFirstLastPara="1" rIns="91425" wrap="square" tIns="91425">
            <a:normAutofit lnSpcReduction="20000"/>
          </a:bodyPr>
          <a:lstStyle/>
          <a:p>
            <a:pPr indent="0" lvl="0" marL="0" rtl="0" algn="ctr">
              <a:lnSpc>
                <a:spcPct val="105000"/>
              </a:lnSpc>
              <a:spcBef>
                <a:spcPts val="0"/>
              </a:spcBef>
              <a:spcAft>
                <a:spcPts val="1200"/>
              </a:spcAft>
              <a:buClr>
                <a:srgbClr val="000000"/>
              </a:buClr>
              <a:buSzPts val="1018"/>
              <a:buFont typeface="Arial"/>
              <a:buNone/>
            </a:pPr>
            <a:r>
              <a:rPr lang="ja" sz="1465"/>
              <a:t>階層的Zバッファ</a:t>
            </a:r>
            <a:endParaRPr sz="1465"/>
          </a:p>
        </p:txBody>
      </p:sp>
      <p:sp>
        <p:nvSpPr>
          <p:cNvPr id="353" name="Google Shape;353;p50"/>
          <p:cNvSpPr/>
          <p:nvPr/>
        </p:nvSpPr>
        <p:spPr>
          <a:xfrm>
            <a:off x="6469147" y="2483950"/>
            <a:ext cx="204000" cy="7611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0"/>
          <p:cNvSpPr/>
          <p:nvPr/>
        </p:nvSpPr>
        <p:spPr>
          <a:xfrm>
            <a:off x="6488788" y="3884565"/>
            <a:ext cx="204000" cy="7611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デモ &amp; 実装の解説</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本セッションの概要</a:t>
            </a:r>
            <a:endParaRPr/>
          </a:p>
        </p:txBody>
      </p:sp>
      <p:sp>
        <p:nvSpPr>
          <p:cNvPr id="83" name="Google Shape;83;p16"/>
          <p:cNvSpPr txBox="1"/>
          <p:nvPr>
            <p:ph idx="1" type="body"/>
          </p:nvPr>
        </p:nvSpPr>
        <p:spPr>
          <a:xfrm>
            <a:off x="311700" y="863550"/>
            <a:ext cx="8520600" cy="4137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ja"/>
              <a:t>オクルージョンカリング、ComputeShader、</a:t>
            </a:r>
            <a:r>
              <a:rPr lang="ja"/>
              <a:t>Project F</a:t>
            </a:r>
            <a:r>
              <a:rPr lang="ja"/>
              <a:t>とは</a:t>
            </a:r>
            <a:endParaRPr/>
          </a:p>
          <a:p>
            <a:pPr indent="0" lvl="0" marL="0" rtl="0" algn="l">
              <a:spcBef>
                <a:spcPts val="1200"/>
              </a:spcBef>
              <a:spcAft>
                <a:spcPts val="0"/>
              </a:spcAft>
              <a:buClr>
                <a:schemeClr val="dk1"/>
              </a:buClr>
              <a:buSzPts val="1100"/>
              <a:buFont typeface="Arial"/>
              <a:buNone/>
            </a:pPr>
            <a:r>
              <a:rPr lang="ja"/>
              <a:t>レイキャスティングカリング実装の概要</a:t>
            </a:r>
            <a:endParaRPr/>
          </a:p>
          <a:p>
            <a:pPr indent="0" lvl="0" marL="0" rtl="0" algn="l">
              <a:spcBef>
                <a:spcPts val="1200"/>
              </a:spcBef>
              <a:spcAft>
                <a:spcPts val="0"/>
              </a:spcAft>
              <a:buClr>
                <a:schemeClr val="dk1"/>
              </a:buClr>
              <a:buSzPts val="1100"/>
              <a:buFont typeface="Arial"/>
              <a:buNone/>
            </a:pPr>
            <a:r>
              <a:rPr lang="ja"/>
              <a:t>パフォーマンスの改善度合い</a:t>
            </a:r>
            <a:endParaRPr/>
          </a:p>
          <a:p>
            <a:pPr indent="0" lvl="0" marL="0" rtl="0" algn="l">
              <a:spcBef>
                <a:spcPts val="1200"/>
              </a:spcBef>
              <a:spcAft>
                <a:spcPts val="0"/>
              </a:spcAft>
              <a:buNone/>
            </a:pPr>
            <a:r>
              <a:rPr lang="ja"/>
              <a:t>Unityのオクルージョンカリングの問題点</a:t>
            </a:r>
            <a:endParaRPr/>
          </a:p>
          <a:p>
            <a:pPr indent="0" lvl="0" marL="0" rtl="0" algn="l">
              <a:spcBef>
                <a:spcPts val="1200"/>
              </a:spcBef>
              <a:spcAft>
                <a:spcPts val="0"/>
              </a:spcAft>
              <a:buNone/>
            </a:pPr>
            <a:r>
              <a:rPr lang="ja"/>
              <a:t>オクルージョンカリングの実装と比較</a:t>
            </a:r>
            <a:endParaRPr/>
          </a:p>
          <a:p>
            <a:pPr indent="0" lvl="0" marL="0" rtl="0" algn="l">
              <a:spcBef>
                <a:spcPts val="1200"/>
              </a:spcBef>
              <a:spcAft>
                <a:spcPts val="0"/>
              </a:spcAft>
              <a:buNone/>
            </a:pPr>
            <a:r>
              <a:rPr lang="ja"/>
              <a:t>デモ &amp; 実装の解説</a:t>
            </a:r>
            <a:endParaRPr/>
          </a:p>
          <a:p>
            <a:pPr indent="0" lvl="0" marL="0" rtl="0" algn="l">
              <a:spcBef>
                <a:spcPts val="1200"/>
              </a:spcBef>
              <a:spcAft>
                <a:spcPts val="0"/>
              </a:spcAft>
              <a:buNone/>
            </a:pPr>
            <a:r>
              <a:rPr lang="ja"/>
              <a:t>複雑なComputeShaderの実装時のコツ</a:t>
            </a:r>
            <a:endParaRPr/>
          </a:p>
          <a:p>
            <a:pPr indent="0" lvl="0" marL="0" rtl="0" algn="l">
              <a:spcBef>
                <a:spcPts val="1200"/>
              </a:spcBef>
              <a:spcAft>
                <a:spcPts val="0"/>
              </a:spcAft>
              <a:buNone/>
            </a:pPr>
            <a:r>
              <a:rPr lang="ja"/>
              <a:t>今後の課題</a:t>
            </a:r>
            <a:endParaRPr/>
          </a:p>
          <a:p>
            <a:pPr indent="0" lvl="0" marL="0" rtl="0" algn="l">
              <a:spcBef>
                <a:spcPts val="1200"/>
              </a:spcBef>
              <a:spcAft>
                <a:spcPts val="1200"/>
              </a:spcAft>
              <a:buNone/>
            </a:pPr>
            <a:r>
              <a:rPr lang="ja"/>
              <a:t>まとめ</a:t>
            </a:r>
            <a:endParaRPr/>
          </a:p>
        </p:txBody>
      </p:sp>
      <p:pic>
        <p:nvPicPr>
          <p:cNvPr id="84" name="Google Shape;84;p16"/>
          <p:cNvPicPr preferRelativeResize="0"/>
          <p:nvPr/>
        </p:nvPicPr>
        <p:blipFill>
          <a:blip r:embed="rId3">
            <a:alphaModFix/>
          </a:blip>
          <a:stretch>
            <a:fillRect/>
          </a:stretch>
        </p:blipFill>
        <p:spPr>
          <a:xfrm>
            <a:off x="7270957" y="2999252"/>
            <a:ext cx="1873043" cy="1879623"/>
          </a:xfrm>
          <a:prstGeom prst="rect">
            <a:avLst/>
          </a:prstGeom>
          <a:noFill/>
          <a:ln>
            <a:noFill/>
          </a:ln>
        </p:spPr>
      </p:pic>
      <p:pic>
        <p:nvPicPr>
          <p:cNvPr id="85" name="Google Shape;85;p16"/>
          <p:cNvPicPr preferRelativeResize="0"/>
          <p:nvPr/>
        </p:nvPicPr>
        <p:blipFill>
          <a:blip r:embed="rId4">
            <a:alphaModFix/>
          </a:blip>
          <a:stretch>
            <a:fillRect/>
          </a:stretch>
        </p:blipFill>
        <p:spPr>
          <a:xfrm>
            <a:off x="5347075" y="2999250"/>
            <a:ext cx="1873043" cy="187962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ja"/>
              <a:t>オープンソースで公開中</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365" name="Google Shape;365;p52"/>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最小構成の実装バージョン</a:t>
            </a:r>
            <a:endParaRPr/>
          </a:p>
          <a:p>
            <a:pPr indent="0" lvl="0" marL="0" rtl="0" algn="l">
              <a:spcBef>
                <a:spcPts val="1200"/>
              </a:spcBef>
              <a:spcAft>
                <a:spcPts val="0"/>
              </a:spcAft>
              <a:buNone/>
            </a:pPr>
            <a:r>
              <a:rPr lang="ja"/>
              <a:t>実際のコードを元に解説</a:t>
            </a:r>
            <a:endParaRPr/>
          </a:p>
          <a:p>
            <a:pPr indent="0" lvl="0" marL="0" rtl="0" algn="l">
              <a:spcBef>
                <a:spcPts val="1200"/>
              </a:spcBef>
              <a:spcAft>
                <a:spcPts val="0"/>
              </a:spcAft>
              <a:buNone/>
            </a:pPr>
            <a:r>
              <a:rPr lang="ja"/>
              <a:t>　時間の都合上、ざっくりとした概要のみ</a:t>
            </a:r>
            <a:endParaRPr/>
          </a:p>
          <a:p>
            <a:pPr indent="0" lvl="0" marL="0" rtl="0" algn="l">
              <a:spcBef>
                <a:spcPts val="1200"/>
              </a:spcBef>
              <a:spcAft>
                <a:spcPts val="0"/>
              </a:spcAft>
              <a:buClr>
                <a:schemeClr val="dk1"/>
              </a:buClr>
              <a:buSzPts val="1100"/>
              <a:buFont typeface="Arial"/>
              <a:buNone/>
            </a:pPr>
            <a:r>
              <a:rPr lang="ja"/>
              <a:t>　より具体的な実装、アルゴリズムはリポジトリにて</a:t>
            </a:r>
            <a:endParaRPr/>
          </a:p>
          <a:p>
            <a:pPr indent="0" lvl="0" marL="0" rtl="0" algn="l">
              <a:spcBef>
                <a:spcPts val="1200"/>
              </a:spcBef>
              <a:spcAft>
                <a:spcPts val="0"/>
              </a:spcAft>
              <a:buClr>
                <a:schemeClr val="dk1"/>
              </a:buClr>
              <a:buSzPts val="1100"/>
              <a:buFont typeface="Arial"/>
              <a:buNone/>
            </a:pPr>
            <a:r>
              <a:rPr lang="ja" u="sng">
                <a:solidFill>
                  <a:schemeClr val="accent5"/>
                </a:solidFill>
                <a:hlinkClick r:id="rId3">
                  <a:extLst>
                    <a:ext uri="{A12FA001-AC4F-418D-AE19-62706E023703}">
                      <ahyp:hlinkClr val="tx"/>
                    </a:ext>
                  </a:extLst>
                </a:hlinkClick>
              </a:rPr>
              <a:t>https://github.com/sakastudio/RaycastCulling</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366" name="Google Shape;366;p52"/>
          <p:cNvPicPr preferRelativeResize="0"/>
          <p:nvPr/>
        </p:nvPicPr>
        <p:blipFill>
          <a:blip r:embed="rId4">
            <a:alphaModFix/>
          </a:blip>
          <a:stretch>
            <a:fillRect/>
          </a:stretch>
        </p:blipFill>
        <p:spPr>
          <a:xfrm>
            <a:off x="7586325" y="3614525"/>
            <a:ext cx="1528975" cy="1528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3"/>
          <p:cNvSpPr txBox="1"/>
          <p:nvPr>
            <p:ph idx="1" type="body"/>
          </p:nvPr>
        </p:nvSpPr>
        <p:spPr>
          <a:xfrm>
            <a:off x="155800" y="1152475"/>
            <a:ext cx="2878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200"/>
              <a:t>CPU Unity C#</a:t>
            </a:r>
            <a:endParaRPr sz="2200"/>
          </a:p>
          <a:p>
            <a:pPr indent="0" lvl="0" marL="0" rtl="0" algn="l">
              <a:spcBef>
                <a:spcPts val="1200"/>
              </a:spcBef>
              <a:spcAft>
                <a:spcPts val="0"/>
              </a:spcAft>
              <a:buNone/>
            </a:pPr>
            <a:r>
              <a:rPr lang="ja"/>
              <a:t>(1回だけ)オブジェクト情報を収集</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ja"/>
              <a:t>カメラの情報を更新</a:t>
            </a:r>
            <a:endParaRPr/>
          </a:p>
          <a:p>
            <a:pPr indent="0" lvl="0" marL="0" rtl="0" algn="l">
              <a:spcBef>
                <a:spcPts val="1200"/>
              </a:spcBef>
              <a:spcAft>
                <a:spcPts val="1200"/>
              </a:spcAft>
              <a:buNone/>
            </a:pPr>
            <a:r>
              <a:rPr lang="ja"/>
              <a:t>ComputeShaderに</a:t>
            </a:r>
            <a:r>
              <a:rPr lang="ja"/>
              <a:t>処理の実行を命令</a:t>
            </a:r>
            <a:endParaRPr/>
          </a:p>
        </p:txBody>
      </p:sp>
      <p:sp>
        <p:nvSpPr>
          <p:cNvPr id="372" name="Google Shape;372;p53"/>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処理の流れ</a:t>
            </a:r>
            <a:endParaRPr/>
          </a:p>
        </p:txBody>
      </p:sp>
      <p:sp>
        <p:nvSpPr>
          <p:cNvPr id="373" name="Google Shape;373;p53"/>
          <p:cNvSpPr txBox="1"/>
          <p:nvPr>
            <p:ph idx="1" type="body"/>
          </p:nvPr>
        </p:nvSpPr>
        <p:spPr>
          <a:xfrm>
            <a:off x="3029775" y="1152475"/>
            <a:ext cx="3008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200"/>
              <a:t>GPU ComputeShader</a:t>
            </a:r>
            <a:endParaRPr sz="2200"/>
          </a:p>
          <a:p>
            <a:pPr indent="0" lvl="0" marL="0" rtl="0" algn="l">
              <a:spcBef>
                <a:spcPts val="1200"/>
              </a:spcBef>
              <a:spcAft>
                <a:spcPts val="0"/>
              </a:spcAft>
              <a:buNone/>
            </a:pPr>
            <a:r>
              <a:rPr lang="ja"/>
              <a:t>結果配列を初期化する</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ja"/>
              <a:t>Occluderの交差判定を行う</a:t>
            </a:r>
            <a:endParaRPr/>
          </a:p>
          <a:p>
            <a:pPr indent="0" lvl="0" marL="0" rtl="0" algn="l">
              <a:spcBef>
                <a:spcPts val="1200"/>
              </a:spcBef>
              <a:spcAft>
                <a:spcPts val="0"/>
              </a:spcAft>
              <a:buNone/>
            </a:pPr>
            <a:r>
              <a:rPr lang="ja"/>
              <a:t>Occludeeの交差判定を行う</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ja"/>
              <a:t>結果を圧縮</a:t>
            </a:r>
            <a:r>
              <a:rPr lang="ja"/>
              <a:t>する</a:t>
            </a:r>
            <a:endParaRPr/>
          </a:p>
        </p:txBody>
      </p:sp>
      <p:sp>
        <p:nvSpPr>
          <p:cNvPr id="374" name="Google Shape;374;p53"/>
          <p:cNvSpPr txBox="1"/>
          <p:nvPr>
            <p:ph idx="1" type="body"/>
          </p:nvPr>
        </p:nvSpPr>
        <p:spPr>
          <a:xfrm>
            <a:off x="6405800" y="1152475"/>
            <a:ext cx="273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200"/>
              <a:t>CPU </a:t>
            </a:r>
            <a:r>
              <a:rPr lang="ja" sz="2200"/>
              <a:t>Unity </a:t>
            </a:r>
            <a:r>
              <a:rPr lang="ja" sz="2200"/>
              <a:t>C#</a:t>
            </a:r>
            <a:endParaRPr sz="2200"/>
          </a:p>
          <a:p>
            <a:pPr indent="0" lvl="0" marL="0" rtl="0" algn="l">
              <a:spcBef>
                <a:spcPts val="1200"/>
              </a:spcBef>
              <a:spcAft>
                <a:spcPts val="0"/>
              </a:spcAft>
              <a:buNone/>
            </a:pPr>
            <a:r>
              <a:rPr lang="ja"/>
              <a:t>GPU</a:t>
            </a:r>
            <a:r>
              <a:rPr lang="ja"/>
              <a:t>側からの</a:t>
            </a:r>
            <a:r>
              <a:rPr lang="ja"/>
              <a:t>コールバック受け取り</a:t>
            </a:r>
            <a:endParaRPr/>
          </a:p>
          <a:p>
            <a:pPr indent="0" lvl="0" marL="0" rtl="0" algn="l">
              <a:spcBef>
                <a:spcPts val="1200"/>
              </a:spcBef>
              <a:spcAft>
                <a:spcPts val="0"/>
              </a:spcAft>
              <a:buNone/>
            </a:pPr>
            <a:r>
              <a:rPr lang="ja"/>
              <a:t>オブジェクトの</a:t>
            </a:r>
            <a:endParaRPr/>
          </a:p>
          <a:p>
            <a:pPr indent="0" lvl="0" marL="0" rtl="0" algn="l">
              <a:spcBef>
                <a:spcPts val="1200"/>
              </a:spcBef>
              <a:spcAft>
                <a:spcPts val="1200"/>
              </a:spcAft>
              <a:buNone/>
            </a:pPr>
            <a:r>
              <a:rPr lang="ja"/>
              <a:t>表示、非表示を</a:t>
            </a:r>
            <a:r>
              <a:rPr lang="ja"/>
              <a:t>適用する</a:t>
            </a:r>
            <a:endParaRPr/>
          </a:p>
        </p:txBody>
      </p:sp>
      <p:sp>
        <p:nvSpPr>
          <p:cNvPr id="375" name="Google Shape;375;p53"/>
          <p:cNvSpPr/>
          <p:nvPr/>
        </p:nvSpPr>
        <p:spPr>
          <a:xfrm>
            <a:off x="2614875" y="2117925"/>
            <a:ext cx="414900" cy="132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3"/>
          <p:cNvSpPr/>
          <p:nvPr/>
        </p:nvSpPr>
        <p:spPr>
          <a:xfrm>
            <a:off x="6038175" y="2117925"/>
            <a:ext cx="414900" cy="132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7" name="Google Shape;377;p53"/>
          <p:cNvPicPr preferRelativeResize="0"/>
          <p:nvPr/>
        </p:nvPicPr>
        <p:blipFill>
          <a:blip r:embed="rId3">
            <a:alphaModFix/>
          </a:blip>
          <a:stretch>
            <a:fillRect/>
          </a:stretch>
        </p:blipFill>
        <p:spPr>
          <a:xfrm>
            <a:off x="7586325" y="3614525"/>
            <a:ext cx="1528975" cy="15289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4"/>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CPU  </a:t>
            </a:r>
            <a:r>
              <a:rPr lang="ja"/>
              <a:t>(1回だけ)オブジェクト情報を収集</a:t>
            </a:r>
            <a:endParaRPr/>
          </a:p>
        </p:txBody>
      </p:sp>
      <p:sp>
        <p:nvSpPr>
          <p:cNvPr id="383" name="Google Shape;383;p5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処理対象のMeshRendererのバウンディングボックスを計算する</a:t>
            </a:r>
            <a:endParaRPr/>
          </a:p>
          <a:p>
            <a:pPr indent="0" lvl="0" marL="0" rtl="0" algn="l">
              <a:spcBef>
                <a:spcPts val="1200"/>
              </a:spcBef>
              <a:spcAft>
                <a:spcPts val="0"/>
              </a:spcAft>
              <a:buNone/>
            </a:pPr>
            <a:r>
              <a:rPr lang="ja"/>
              <a:t>数値配列などGPUに送れる形式に変換し、GPUに送る</a:t>
            </a:r>
            <a:endParaRPr/>
          </a:p>
          <a:p>
            <a:pPr indent="0" lvl="0" marL="0" rtl="0" algn="l">
              <a:spcBef>
                <a:spcPts val="1200"/>
              </a:spcBef>
              <a:spcAft>
                <a:spcPts val="1200"/>
              </a:spcAft>
              <a:buNone/>
            </a:pPr>
            <a:r>
              <a:rPr lang="ja"/>
              <a:t>交差判定の最適化のために、取得したデータを八分木で分割する</a:t>
            </a:r>
            <a:endParaRPr/>
          </a:p>
        </p:txBody>
      </p:sp>
      <p:pic>
        <p:nvPicPr>
          <p:cNvPr id="384" name="Google Shape;384;p54"/>
          <p:cNvPicPr preferRelativeResize="0"/>
          <p:nvPr/>
        </p:nvPicPr>
        <p:blipFill>
          <a:blip r:embed="rId3">
            <a:alphaModFix/>
          </a:blip>
          <a:stretch>
            <a:fillRect/>
          </a:stretch>
        </p:blipFill>
        <p:spPr>
          <a:xfrm>
            <a:off x="155650" y="2792975"/>
            <a:ext cx="6989601" cy="2288125"/>
          </a:xfrm>
          <a:prstGeom prst="rect">
            <a:avLst/>
          </a:prstGeom>
          <a:noFill/>
          <a:ln>
            <a:noFill/>
          </a:ln>
        </p:spPr>
      </p:pic>
      <p:pic>
        <p:nvPicPr>
          <p:cNvPr id="385" name="Google Shape;385;p54"/>
          <p:cNvPicPr preferRelativeResize="0"/>
          <p:nvPr/>
        </p:nvPicPr>
        <p:blipFill>
          <a:blip r:embed="rId4">
            <a:alphaModFix/>
          </a:blip>
          <a:stretch>
            <a:fillRect/>
          </a:stretch>
        </p:blipFill>
        <p:spPr>
          <a:xfrm>
            <a:off x="7586325" y="3614525"/>
            <a:ext cx="1528975" cy="1528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5"/>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CPU  </a:t>
            </a:r>
            <a:r>
              <a:rPr lang="ja"/>
              <a:t>カメラの情報を更新</a:t>
            </a:r>
            <a:endParaRPr/>
          </a:p>
        </p:txBody>
      </p:sp>
      <p:sp>
        <p:nvSpPr>
          <p:cNvPr id="391" name="Google Shape;391;p5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毎フレームカメラ情報をGPUに送る</a:t>
            </a:r>
            <a:endParaRPr/>
          </a:p>
          <a:p>
            <a:pPr indent="0" lvl="0" marL="0" rtl="0" algn="l">
              <a:spcBef>
                <a:spcPts val="1200"/>
              </a:spcBef>
              <a:spcAft>
                <a:spcPts val="0"/>
              </a:spcAft>
              <a:buNone/>
            </a:pPr>
            <a:r>
              <a:rPr lang="ja"/>
              <a:t>　座標、角度、縦FOV、横FOV、画面比率のデータをGPUに送る</a:t>
            </a:r>
            <a:endParaRPr/>
          </a:p>
          <a:p>
            <a:pPr indent="0" lvl="0" marL="0" rtl="0" algn="l">
              <a:spcBef>
                <a:spcPts val="1200"/>
              </a:spcBef>
              <a:spcAft>
                <a:spcPts val="1200"/>
              </a:spcAft>
              <a:buNone/>
            </a:pPr>
            <a:r>
              <a:rPr lang="ja"/>
              <a:t>GPU側はこの情報をもとにレイを発射する</a:t>
            </a:r>
            <a:endParaRPr/>
          </a:p>
        </p:txBody>
      </p:sp>
      <p:pic>
        <p:nvPicPr>
          <p:cNvPr id="392" name="Google Shape;392;p55"/>
          <p:cNvPicPr preferRelativeResize="0"/>
          <p:nvPr/>
        </p:nvPicPr>
        <p:blipFill>
          <a:blip r:embed="rId3">
            <a:alphaModFix/>
          </a:blip>
          <a:stretch>
            <a:fillRect/>
          </a:stretch>
        </p:blipFill>
        <p:spPr>
          <a:xfrm>
            <a:off x="0" y="2267072"/>
            <a:ext cx="9143999" cy="1691105"/>
          </a:xfrm>
          <a:prstGeom prst="rect">
            <a:avLst/>
          </a:prstGeom>
          <a:noFill/>
          <a:ln>
            <a:noFill/>
          </a:ln>
        </p:spPr>
      </p:pic>
      <p:pic>
        <p:nvPicPr>
          <p:cNvPr id="393" name="Google Shape;393;p55"/>
          <p:cNvPicPr preferRelativeResize="0"/>
          <p:nvPr/>
        </p:nvPicPr>
        <p:blipFill>
          <a:blip r:embed="rId4">
            <a:alphaModFix/>
          </a:blip>
          <a:stretch>
            <a:fillRect/>
          </a:stretch>
        </p:blipFill>
        <p:spPr>
          <a:xfrm>
            <a:off x="7586325" y="3614525"/>
            <a:ext cx="1528975" cy="1528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6"/>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39285"/>
              <a:buFont typeface="Arial"/>
              <a:buNone/>
            </a:pPr>
            <a:r>
              <a:rPr lang="ja"/>
              <a:t>CPU  </a:t>
            </a:r>
            <a:r>
              <a:rPr lang="ja"/>
              <a:t>ディスパッチ</a:t>
            </a:r>
            <a:endParaRPr/>
          </a:p>
        </p:txBody>
      </p:sp>
      <p:sp>
        <p:nvSpPr>
          <p:cNvPr id="399" name="Google Shape;399;p56"/>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GPUに</a:t>
            </a:r>
            <a:r>
              <a:rPr lang="ja"/>
              <a:t>処理の開始を命令する</a:t>
            </a:r>
            <a:endParaRPr/>
          </a:p>
          <a:p>
            <a:pPr indent="0" lvl="0" marL="0" rtl="0" algn="l">
              <a:spcBef>
                <a:spcPts val="1200"/>
              </a:spcBef>
              <a:spcAft>
                <a:spcPts val="0"/>
              </a:spcAft>
              <a:buNone/>
            </a:pPr>
            <a:r>
              <a:rPr lang="ja"/>
              <a:t>GPU側では主に3つの工程で処理を行っているので、3回ディスパッチをする</a:t>
            </a:r>
            <a:endParaRPr/>
          </a:p>
          <a:p>
            <a:pPr indent="0" lvl="0" marL="0" rtl="0" algn="l">
              <a:spcBef>
                <a:spcPts val="1200"/>
              </a:spcBef>
              <a:spcAft>
                <a:spcPts val="0"/>
              </a:spcAft>
              <a:buNone/>
            </a:pPr>
            <a:r>
              <a:rPr lang="ja"/>
              <a:t>　結果配列のリセット、可視判定、結果配列の圧縮</a:t>
            </a:r>
            <a:endParaRPr/>
          </a:p>
          <a:p>
            <a:pPr indent="0" lvl="0" marL="0" rtl="0" algn="l">
              <a:spcBef>
                <a:spcPts val="1200"/>
              </a:spcBef>
              <a:spcAft>
                <a:spcPts val="0"/>
              </a:spcAft>
              <a:buNone/>
            </a:pPr>
            <a:r>
              <a:rPr lang="ja"/>
              <a:t>　ディスパッチの順番は保証される</a:t>
            </a:r>
            <a:endParaRPr/>
          </a:p>
          <a:p>
            <a:pPr indent="0" lvl="0" marL="0" rtl="0" algn="l">
              <a:spcBef>
                <a:spcPts val="1200"/>
              </a:spcBef>
              <a:spcAft>
                <a:spcPts val="0"/>
              </a:spcAft>
              <a:buNone/>
            </a:pPr>
            <a:r>
              <a:rPr lang="ja"/>
              <a:t>ディスパッチ後、GPUから送られるデータのコールバックを設定する</a:t>
            </a:r>
            <a:endParaRPr/>
          </a:p>
          <a:p>
            <a:pPr indent="0" lvl="0" marL="0" rtl="0" algn="l">
              <a:spcBef>
                <a:spcPts val="1200"/>
              </a:spcBef>
              <a:spcAft>
                <a:spcPts val="1200"/>
              </a:spcAft>
              <a:buNone/>
            </a:pPr>
            <a:r>
              <a:t/>
            </a:r>
            <a:endParaRPr/>
          </a:p>
        </p:txBody>
      </p:sp>
      <p:pic>
        <p:nvPicPr>
          <p:cNvPr id="400" name="Google Shape;400;p56"/>
          <p:cNvPicPr preferRelativeResize="0"/>
          <p:nvPr/>
        </p:nvPicPr>
        <p:blipFill>
          <a:blip r:embed="rId3">
            <a:alphaModFix/>
          </a:blip>
          <a:stretch>
            <a:fillRect/>
          </a:stretch>
        </p:blipFill>
        <p:spPr>
          <a:xfrm>
            <a:off x="40698" y="3266850"/>
            <a:ext cx="6897825" cy="1822375"/>
          </a:xfrm>
          <a:prstGeom prst="rect">
            <a:avLst/>
          </a:prstGeom>
          <a:noFill/>
          <a:ln>
            <a:noFill/>
          </a:ln>
        </p:spPr>
      </p:pic>
      <p:pic>
        <p:nvPicPr>
          <p:cNvPr id="401" name="Google Shape;401;p56"/>
          <p:cNvPicPr preferRelativeResize="0"/>
          <p:nvPr/>
        </p:nvPicPr>
        <p:blipFill>
          <a:blip r:embed="rId4">
            <a:alphaModFix/>
          </a:blip>
          <a:stretch>
            <a:fillRect/>
          </a:stretch>
        </p:blipFill>
        <p:spPr>
          <a:xfrm>
            <a:off x="7586325" y="3614525"/>
            <a:ext cx="1528975" cy="1528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7"/>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G</a:t>
            </a:r>
            <a:r>
              <a:rPr lang="ja"/>
              <a:t>PU  </a:t>
            </a:r>
            <a:r>
              <a:rPr lang="ja"/>
              <a:t>結果配列を初期化する</a:t>
            </a:r>
            <a:endParaRPr/>
          </a:p>
        </p:txBody>
      </p:sp>
      <p:sp>
        <p:nvSpPr>
          <p:cNvPr id="407" name="Google Shape;407;p57"/>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自身が実行しているスレッド番号を求める</a:t>
            </a:r>
            <a:endParaRPr/>
          </a:p>
          <a:p>
            <a:pPr indent="0" lvl="0" marL="0" rtl="0" algn="l">
              <a:spcBef>
                <a:spcPts val="1200"/>
              </a:spcBef>
              <a:spcAft>
                <a:spcPts val="1200"/>
              </a:spcAft>
              <a:buNone/>
            </a:pPr>
            <a:r>
              <a:rPr lang="ja"/>
              <a:t>スレッド番号のインデックスをとし、</a:t>
            </a:r>
            <a:r>
              <a:rPr lang="ja"/>
              <a:t>結果を格納する配列を初期化する</a:t>
            </a:r>
            <a:endParaRPr/>
          </a:p>
        </p:txBody>
      </p:sp>
      <p:pic>
        <p:nvPicPr>
          <p:cNvPr id="408" name="Google Shape;408;p57"/>
          <p:cNvPicPr preferRelativeResize="0"/>
          <p:nvPr/>
        </p:nvPicPr>
        <p:blipFill>
          <a:blip r:embed="rId3">
            <a:alphaModFix/>
          </a:blip>
          <a:stretch>
            <a:fillRect/>
          </a:stretch>
        </p:blipFill>
        <p:spPr>
          <a:xfrm>
            <a:off x="226500" y="1961050"/>
            <a:ext cx="2658850" cy="3107826"/>
          </a:xfrm>
          <a:prstGeom prst="rect">
            <a:avLst/>
          </a:prstGeom>
          <a:noFill/>
          <a:ln>
            <a:noFill/>
          </a:ln>
        </p:spPr>
      </p:pic>
      <p:pic>
        <p:nvPicPr>
          <p:cNvPr id="409" name="Google Shape;409;p57"/>
          <p:cNvPicPr preferRelativeResize="0"/>
          <p:nvPr/>
        </p:nvPicPr>
        <p:blipFill>
          <a:blip r:embed="rId4">
            <a:alphaModFix/>
          </a:blip>
          <a:stretch>
            <a:fillRect/>
          </a:stretch>
        </p:blipFill>
        <p:spPr>
          <a:xfrm>
            <a:off x="7586325" y="3614525"/>
            <a:ext cx="1528975" cy="15289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8"/>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GPU  </a:t>
            </a:r>
            <a:r>
              <a:rPr lang="ja"/>
              <a:t>交差判定を行う - </a:t>
            </a:r>
            <a:r>
              <a:rPr lang="ja"/>
              <a:t>概要</a:t>
            </a:r>
            <a:endParaRPr/>
          </a:p>
        </p:txBody>
      </p:sp>
      <p:sp>
        <p:nvSpPr>
          <p:cNvPr id="415" name="Google Shape;415;p58"/>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八分木によって分割された空間にオブジェクトを登録しておく</a:t>
            </a:r>
            <a:endParaRPr/>
          </a:p>
          <a:p>
            <a:pPr indent="0" lvl="0" marL="0" rtl="0" algn="l">
              <a:spcBef>
                <a:spcPts val="1200"/>
              </a:spcBef>
              <a:spcAft>
                <a:spcPts val="0"/>
              </a:spcAft>
              <a:buNone/>
            </a:pPr>
            <a:r>
              <a:rPr lang="ja"/>
              <a:t>レイを1つのセルごとに進め、交差判定を行う</a:t>
            </a:r>
            <a:endParaRPr/>
          </a:p>
          <a:p>
            <a:pPr indent="0" lvl="0" marL="0" rtl="0" algn="l">
              <a:spcBef>
                <a:spcPts val="1200"/>
              </a:spcBef>
              <a:spcAft>
                <a:spcPts val="1200"/>
              </a:spcAft>
              <a:buNone/>
            </a:pPr>
            <a:r>
              <a:rPr lang="ja"/>
              <a:t>1つのスレッドが1本のレイを処理する</a:t>
            </a:r>
            <a:endParaRPr/>
          </a:p>
        </p:txBody>
      </p:sp>
      <p:sp>
        <p:nvSpPr>
          <p:cNvPr id="416" name="Google Shape;416;p58"/>
          <p:cNvSpPr/>
          <p:nvPr/>
        </p:nvSpPr>
        <p:spPr>
          <a:xfrm>
            <a:off x="3010602" y="2543669"/>
            <a:ext cx="350100" cy="13074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8"/>
          <p:cNvSpPr/>
          <p:nvPr/>
        </p:nvSpPr>
        <p:spPr>
          <a:xfrm>
            <a:off x="5768691" y="2543669"/>
            <a:ext cx="350100" cy="1307400"/>
          </a:xfrm>
          <a:prstGeom prst="rightArrow">
            <a:avLst>
              <a:gd fmla="val 55992" name="adj1"/>
              <a:gd fmla="val 574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8"/>
          <p:cNvSpPr txBox="1"/>
          <p:nvPr>
            <p:ph idx="1" type="body"/>
          </p:nvPr>
        </p:nvSpPr>
        <p:spPr>
          <a:xfrm>
            <a:off x="2586116" y="4510757"/>
            <a:ext cx="4613400" cy="381300"/>
          </a:xfrm>
          <a:prstGeom prst="rect">
            <a:avLst/>
          </a:prstGeom>
        </p:spPr>
        <p:txBody>
          <a:bodyPr anchorCtr="0" anchor="t" bIns="91425" lIns="91425" spcFirstLastPara="1" rIns="91425" wrap="square" tIns="91425">
            <a:normAutofit fontScale="85000"/>
          </a:bodyPr>
          <a:lstStyle/>
          <a:p>
            <a:pPr indent="0" lvl="0" marL="0" rtl="0" algn="l">
              <a:lnSpc>
                <a:spcPct val="105000"/>
              </a:lnSpc>
              <a:spcBef>
                <a:spcPts val="0"/>
              </a:spcBef>
              <a:spcAft>
                <a:spcPts val="1200"/>
              </a:spcAft>
              <a:buSzPct val="69453"/>
              <a:buNone/>
            </a:pPr>
            <a:r>
              <a:rPr lang="ja" sz="1465"/>
              <a:t>レイの通り道にあるオブジェクトと交差判定を行っていく</a:t>
            </a:r>
            <a:endParaRPr sz="1465"/>
          </a:p>
        </p:txBody>
      </p:sp>
      <p:cxnSp>
        <p:nvCxnSpPr>
          <p:cNvPr id="419" name="Google Shape;419;p58"/>
          <p:cNvCxnSpPr/>
          <p:nvPr/>
        </p:nvCxnSpPr>
        <p:spPr>
          <a:xfrm rot="10800000">
            <a:off x="1473017" y="4056434"/>
            <a:ext cx="2807400" cy="506400"/>
          </a:xfrm>
          <a:prstGeom prst="straightConnector1">
            <a:avLst/>
          </a:prstGeom>
          <a:noFill/>
          <a:ln cap="flat" cmpd="sng" w="19050">
            <a:solidFill>
              <a:schemeClr val="dk2"/>
            </a:solidFill>
            <a:prstDash val="solid"/>
            <a:round/>
            <a:headEnd len="med" w="med" type="none"/>
            <a:tailEnd len="med" w="med" type="none"/>
          </a:ln>
        </p:spPr>
      </p:cxnSp>
      <p:pic>
        <p:nvPicPr>
          <p:cNvPr id="420" name="Google Shape;420;p58"/>
          <p:cNvPicPr preferRelativeResize="0"/>
          <p:nvPr/>
        </p:nvPicPr>
        <p:blipFill>
          <a:blip r:embed="rId3">
            <a:alphaModFix/>
          </a:blip>
          <a:stretch>
            <a:fillRect/>
          </a:stretch>
        </p:blipFill>
        <p:spPr>
          <a:xfrm>
            <a:off x="758475" y="2142975"/>
            <a:ext cx="2110848" cy="2108704"/>
          </a:xfrm>
          <a:prstGeom prst="rect">
            <a:avLst/>
          </a:prstGeom>
          <a:noFill/>
          <a:ln>
            <a:noFill/>
          </a:ln>
        </p:spPr>
      </p:pic>
      <p:pic>
        <p:nvPicPr>
          <p:cNvPr id="421" name="Google Shape;421;p58"/>
          <p:cNvPicPr preferRelativeResize="0"/>
          <p:nvPr/>
        </p:nvPicPr>
        <p:blipFill>
          <a:blip r:embed="rId4">
            <a:alphaModFix/>
          </a:blip>
          <a:stretch>
            <a:fillRect/>
          </a:stretch>
        </p:blipFill>
        <p:spPr>
          <a:xfrm>
            <a:off x="3502118" y="2142975"/>
            <a:ext cx="2110848" cy="2108704"/>
          </a:xfrm>
          <a:prstGeom prst="rect">
            <a:avLst/>
          </a:prstGeom>
          <a:noFill/>
          <a:ln>
            <a:noFill/>
          </a:ln>
        </p:spPr>
      </p:pic>
      <p:pic>
        <p:nvPicPr>
          <p:cNvPr id="422" name="Google Shape;422;p58"/>
          <p:cNvPicPr preferRelativeResize="0"/>
          <p:nvPr/>
        </p:nvPicPr>
        <p:blipFill>
          <a:blip r:embed="rId5">
            <a:alphaModFix/>
          </a:blip>
          <a:stretch>
            <a:fillRect/>
          </a:stretch>
        </p:blipFill>
        <p:spPr>
          <a:xfrm>
            <a:off x="6274677" y="2142975"/>
            <a:ext cx="2110848" cy="2108729"/>
          </a:xfrm>
          <a:prstGeom prst="rect">
            <a:avLst/>
          </a:prstGeom>
          <a:noFill/>
          <a:ln>
            <a:noFill/>
          </a:ln>
        </p:spPr>
      </p:pic>
      <p:cxnSp>
        <p:nvCxnSpPr>
          <p:cNvPr id="423" name="Google Shape;423;p58"/>
          <p:cNvCxnSpPr/>
          <p:nvPr/>
        </p:nvCxnSpPr>
        <p:spPr>
          <a:xfrm rot="10800000">
            <a:off x="3768017" y="3525224"/>
            <a:ext cx="512400" cy="1025400"/>
          </a:xfrm>
          <a:prstGeom prst="straightConnector1">
            <a:avLst/>
          </a:prstGeom>
          <a:noFill/>
          <a:ln cap="flat" cmpd="sng" w="19050">
            <a:solidFill>
              <a:schemeClr val="dk2"/>
            </a:solidFill>
            <a:prstDash val="solid"/>
            <a:round/>
            <a:headEnd len="med" w="med" type="none"/>
            <a:tailEnd len="med" w="med" type="none"/>
          </a:ln>
        </p:spPr>
      </p:cxnSp>
      <p:cxnSp>
        <p:nvCxnSpPr>
          <p:cNvPr id="424" name="Google Shape;424;p58"/>
          <p:cNvCxnSpPr/>
          <p:nvPr/>
        </p:nvCxnSpPr>
        <p:spPr>
          <a:xfrm flipH="1" rot="10800000">
            <a:off x="4280417" y="3329924"/>
            <a:ext cx="2691600" cy="12207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9"/>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GPU  交差判定を行う - </a:t>
            </a:r>
            <a:r>
              <a:rPr lang="ja"/>
              <a:t>レイを進める</a:t>
            </a:r>
            <a:endParaRPr/>
          </a:p>
        </p:txBody>
      </p:sp>
      <p:sp>
        <p:nvSpPr>
          <p:cNvPr id="430" name="Google Shape;430;p59"/>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発射したレイが、分割されたどの空間を進むのかを計算する</a:t>
            </a:r>
            <a:endParaRPr/>
          </a:p>
          <a:p>
            <a:pPr indent="0" lvl="0" marL="0" rtl="0" algn="l">
              <a:spcBef>
                <a:spcPts val="1200"/>
              </a:spcBef>
              <a:spcAft>
                <a:spcPts val="0"/>
              </a:spcAft>
              <a:buNone/>
            </a:pPr>
            <a:r>
              <a:rPr lang="ja"/>
              <a:t>具体的なアルゴリズムの説明は長くなるので省略</a:t>
            </a:r>
            <a:endParaRPr/>
          </a:p>
          <a:p>
            <a:pPr indent="0" lvl="0" marL="0" rtl="0" algn="l">
              <a:spcBef>
                <a:spcPts val="1200"/>
              </a:spcBef>
              <a:spcAft>
                <a:spcPts val="1200"/>
              </a:spcAft>
              <a:buNone/>
            </a:pPr>
            <a:r>
              <a:rPr lang="ja"/>
              <a:t>詳しくは「○×つくろーどっとコム」の「その23 整数区画に飛ばしたレイが通った区画を列挙してく」を参照</a:t>
            </a:r>
            <a:endParaRPr/>
          </a:p>
        </p:txBody>
      </p:sp>
      <p:pic>
        <p:nvPicPr>
          <p:cNvPr id="431" name="Google Shape;431;p59"/>
          <p:cNvPicPr preferRelativeResize="0"/>
          <p:nvPr/>
        </p:nvPicPr>
        <p:blipFill>
          <a:blip r:embed="rId3">
            <a:alphaModFix/>
          </a:blip>
          <a:stretch>
            <a:fillRect/>
          </a:stretch>
        </p:blipFill>
        <p:spPr>
          <a:xfrm>
            <a:off x="4342775" y="2364025"/>
            <a:ext cx="2951225" cy="2353525"/>
          </a:xfrm>
          <a:prstGeom prst="rect">
            <a:avLst/>
          </a:prstGeom>
          <a:noFill/>
          <a:ln>
            <a:noFill/>
          </a:ln>
        </p:spPr>
      </p:pic>
      <p:sp>
        <p:nvSpPr>
          <p:cNvPr id="432" name="Google Shape;432;p59"/>
          <p:cNvSpPr txBox="1"/>
          <p:nvPr>
            <p:ph idx="1" type="body"/>
          </p:nvPr>
        </p:nvSpPr>
        <p:spPr>
          <a:xfrm>
            <a:off x="1735200" y="4622550"/>
            <a:ext cx="7408800" cy="329100"/>
          </a:xfrm>
          <a:prstGeom prst="rect">
            <a:avLst/>
          </a:prstGeom>
        </p:spPr>
        <p:txBody>
          <a:bodyPr anchorCtr="0" anchor="b" bIns="91425" lIns="91425" spcFirstLastPara="1" rIns="91425" wrap="square" tIns="91425">
            <a:normAutofit fontScale="92500"/>
          </a:bodyPr>
          <a:lstStyle/>
          <a:p>
            <a:pPr indent="0" lvl="0" marL="457200" rtl="0" algn="r">
              <a:spcBef>
                <a:spcPts val="0"/>
              </a:spcBef>
              <a:spcAft>
                <a:spcPts val="1200"/>
              </a:spcAft>
              <a:buSzPct val="84439"/>
              <a:buNone/>
            </a:pPr>
            <a:r>
              <a:rPr lang="ja" sz="753"/>
              <a:t>画像引用</a:t>
            </a:r>
            <a:r>
              <a:rPr lang="ja" sz="753"/>
              <a:t> </a:t>
            </a:r>
            <a:r>
              <a:rPr lang="ja" sz="753"/>
              <a:t>○×つくろーどっとコム</a:t>
            </a:r>
            <a:r>
              <a:rPr lang="ja" sz="753"/>
              <a:t>.「</a:t>
            </a:r>
            <a:r>
              <a:rPr lang="ja" sz="753"/>
              <a:t>その23 整数区画に飛ばしたレイが通った区画を列挙してく</a:t>
            </a:r>
            <a:r>
              <a:rPr lang="ja" sz="753"/>
              <a:t>」. </a:t>
            </a:r>
            <a:r>
              <a:rPr lang="ja" sz="753"/>
              <a:t>http://marupeke296.com/COL_3D_No23_intcoord.html</a:t>
            </a:r>
            <a:r>
              <a:rPr lang="ja" sz="753"/>
              <a:t>  (参照 2023-8-15</a:t>
            </a:r>
            <a:endParaRPr sz="753"/>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0"/>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GPU  交差判定を行う - </a:t>
            </a:r>
            <a:r>
              <a:rPr lang="ja"/>
              <a:t>交差判定</a:t>
            </a:r>
            <a:endParaRPr/>
          </a:p>
        </p:txBody>
      </p:sp>
      <p:sp>
        <p:nvSpPr>
          <p:cNvPr id="438" name="Google Shape;438;p60"/>
          <p:cNvSpPr txBox="1"/>
          <p:nvPr>
            <p:ph idx="1" type="body"/>
          </p:nvPr>
        </p:nvSpPr>
        <p:spPr>
          <a:xfrm>
            <a:off x="311700" y="863550"/>
            <a:ext cx="8520600" cy="382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レイの始点から、Min,MaxそれぞれのX,Y,Z軸面との交点の距離を比較</a:t>
            </a:r>
            <a:endParaRPr/>
          </a:p>
          <a:p>
            <a:pPr indent="0" lvl="0" marL="0" rtl="0" algn="l">
              <a:spcBef>
                <a:spcPts val="1200"/>
              </a:spcBef>
              <a:spcAft>
                <a:spcPts val="0"/>
              </a:spcAft>
              <a:buNone/>
            </a:pPr>
            <a:r>
              <a:rPr lang="ja"/>
              <a:t>それぞれの軸面と交わっている部分に重なりがあれば、交差していると判定</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ja"/>
              <a:t>画像は2次元でのイメージ図</a:t>
            </a:r>
            <a:endParaRPr/>
          </a:p>
          <a:p>
            <a:pPr indent="0" lvl="0" marL="0" rtl="0" algn="l">
              <a:spcBef>
                <a:spcPts val="1200"/>
              </a:spcBef>
              <a:spcAft>
                <a:spcPts val="0"/>
              </a:spcAft>
              <a:buNone/>
            </a:pPr>
            <a:r>
              <a:rPr lang="ja"/>
              <a:t>詳しくは「○×つくろーどっとコム」の</a:t>
            </a:r>
            <a:endParaRPr/>
          </a:p>
          <a:p>
            <a:pPr indent="0" lvl="0" marL="0" rtl="0" algn="l">
              <a:spcBef>
                <a:spcPts val="1200"/>
              </a:spcBef>
              <a:spcAft>
                <a:spcPts val="1200"/>
              </a:spcAft>
              <a:buNone/>
            </a:pPr>
            <a:r>
              <a:rPr lang="ja"/>
              <a:t>「その18 直線とAABB」を参照</a:t>
            </a:r>
            <a:endParaRPr/>
          </a:p>
        </p:txBody>
      </p:sp>
      <p:pic>
        <p:nvPicPr>
          <p:cNvPr id="439" name="Google Shape;439;p60"/>
          <p:cNvPicPr preferRelativeResize="0"/>
          <p:nvPr/>
        </p:nvPicPr>
        <p:blipFill>
          <a:blip r:embed="rId3">
            <a:alphaModFix/>
          </a:blip>
          <a:stretch>
            <a:fillRect/>
          </a:stretch>
        </p:blipFill>
        <p:spPr>
          <a:xfrm>
            <a:off x="4796475" y="1770250"/>
            <a:ext cx="4210225" cy="2830400"/>
          </a:xfrm>
          <a:prstGeom prst="rect">
            <a:avLst/>
          </a:prstGeom>
          <a:noFill/>
          <a:ln>
            <a:noFill/>
          </a:ln>
        </p:spPr>
      </p:pic>
      <p:sp>
        <p:nvSpPr>
          <p:cNvPr id="440" name="Google Shape;440;p60"/>
          <p:cNvSpPr txBox="1"/>
          <p:nvPr>
            <p:ph idx="1" type="body"/>
          </p:nvPr>
        </p:nvSpPr>
        <p:spPr>
          <a:xfrm>
            <a:off x="1735200" y="4649625"/>
            <a:ext cx="7408800" cy="329100"/>
          </a:xfrm>
          <a:prstGeom prst="rect">
            <a:avLst/>
          </a:prstGeom>
        </p:spPr>
        <p:txBody>
          <a:bodyPr anchorCtr="0" anchor="b" bIns="91425" lIns="91425" spcFirstLastPara="1" rIns="91425" wrap="square" tIns="91425">
            <a:normAutofit/>
          </a:bodyPr>
          <a:lstStyle/>
          <a:p>
            <a:pPr indent="0" lvl="0" marL="457200" rtl="0" algn="r">
              <a:spcBef>
                <a:spcPts val="0"/>
              </a:spcBef>
              <a:spcAft>
                <a:spcPts val="1200"/>
              </a:spcAft>
              <a:buSzPts val="636"/>
              <a:buNone/>
            </a:pPr>
            <a:r>
              <a:rPr lang="ja" sz="753"/>
              <a:t>画像引用 ○×つくろーどっとコム.「</a:t>
            </a:r>
            <a:r>
              <a:rPr lang="ja" sz="753"/>
              <a:t>その18 直線とAABB</a:t>
            </a:r>
            <a:r>
              <a:rPr lang="ja" sz="753"/>
              <a:t>」. </a:t>
            </a:r>
            <a:r>
              <a:rPr lang="ja" sz="753"/>
              <a:t>http://marupeke296.com/COL_3D_No18_LineAndAABB.html</a:t>
            </a:r>
            <a:r>
              <a:rPr lang="ja" sz="753"/>
              <a:t>  (参照 2023-8-15</a:t>
            </a:r>
            <a:endParaRPr sz="753"/>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1"/>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GPU  交差判定を行う - Occluder</a:t>
            </a:r>
            <a:r>
              <a:rPr lang="ja"/>
              <a:t>との交差判定</a:t>
            </a:r>
            <a:endParaRPr/>
          </a:p>
        </p:txBody>
      </p:sp>
      <p:sp>
        <p:nvSpPr>
          <p:cNvPr id="446" name="Google Shape;446;p61"/>
          <p:cNvSpPr txBox="1"/>
          <p:nvPr>
            <p:ph idx="1" type="body"/>
          </p:nvPr>
        </p:nvSpPr>
        <p:spPr>
          <a:xfrm>
            <a:off x="311700" y="863550"/>
            <a:ext cx="8520600" cy="382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先ほどの交差判定アルゴリズムを用いて、分割された空間内にあるすべてのOccluderオブジェクトと交差判定を行う</a:t>
            </a:r>
            <a:endParaRPr/>
          </a:p>
          <a:p>
            <a:pPr indent="0" lvl="0" marL="0" rtl="0" algn="l">
              <a:spcBef>
                <a:spcPts val="1200"/>
              </a:spcBef>
              <a:spcAft>
                <a:spcPts val="0"/>
              </a:spcAft>
              <a:buClr>
                <a:schemeClr val="dk1"/>
              </a:buClr>
              <a:buSzPts val="1100"/>
              <a:buFont typeface="Arial"/>
              <a:buNone/>
            </a:pPr>
            <a:r>
              <a:rPr lang="ja"/>
              <a:t>レイ</a:t>
            </a:r>
            <a:r>
              <a:rPr lang="ja"/>
              <a:t>の始点から交点までが最も近いオブジェクトが当たっていると判定する</a:t>
            </a:r>
            <a:endParaRPr/>
          </a:p>
          <a:p>
            <a:pPr indent="0" lvl="0" marL="0" rtl="0" algn="l">
              <a:spcBef>
                <a:spcPts val="1200"/>
              </a:spcBef>
              <a:spcAft>
                <a:spcPts val="0"/>
              </a:spcAft>
              <a:buClr>
                <a:schemeClr val="dk1"/>
              </a:buClr>
              <a:buSzPts val="1100"/>
              <a:buFont typeface="Arial"/>
              <a:buNone/>
            </a:pPr>
            <a:r>
              <a:rPr lang="ja"/>
              <a:t>衝突した場合はそれ以降レイを進行させて処理しない</a:t>
            </a:r>
            <a:endParaRPr/>
          </a:p>
          <a:p>
            <a:pPr indent="0" lvl="0" marL="0" rtl="0" algn="l">
              <a:spcBef>
                <a:spcPts val="1200"/>
              </a:spcBef>
              <a:spcAft>
                <a:spcPts val="1200"/>
              </a:spcAft>
              <a:buNone/>
            </a:pPr>
            <a:r>
              <a:t/>
            </a:r>
            <a:endParaRPr/>
          </a:p>
        </p:txBody>
      </p:sp>
      <p:pic>
        <p:nvPicPr>
          <p:cNvPr id="447" name="Google Shape;447;p61"/>
          <p:cNvPicPr preferRelativeResize="0"/>
          <p:nvPr/>
        </p:nvPicPr>
        <p:blipFill>
          <a:blip r:embed="rId3">
            <a:alphaModFix/>
          </a:blip>
          <a:stretch>
            <a:fillRect/>
          </a:stretch>
        </p:blipFill>
        <p:spPr>
          <a:xfrm>
            <a:off x="755325" y="2571750"/>
            <a:ext cx="2015749" cy="2307100"/>
          </a:xfrm>
          <a:prstGeom prst="rect">
            <a:avLst/>
          </a:prstGeom>
          <a:noFill/>
          <a:ln>
            <a:noFill/>
          </a:ln>
        </p:spPr>
      </p:pic>
      <p:sp>
        <p:nvSpPr>
          <p:cNvPr id="448" name="Google Shape;448;p61"/>
          <p:cNvSpPr txBox="1"/>
          <p:nvPr>
            <p:ph idx="1" type="body"/>
          </p:nvPr>
        </p:nvSpPr>
        <p:spPr>
          <a:xfrm>
            <a:off x="3753475" y="3191263"/>
            <a:ext cx="5129400" cy="391800"/>
          </a:xfrm>
          <a:prstGeom prst="rect">
            <a:avLst/>
          </a:prstGeom>
        </p:spPr>
        <p:txBody>
          <a:bodyPr anchorCtr="0" anchor="t" bIns="91425" lIns="91425" spcFirstLastPara="1" rIns="91425" wrap="square" tIns="91425">
            <a:normAutofit lnSpcReduction="20000"/>
          </a:bodyPr>
          <a:lstStyle/>
          <a:p>
            <a:pPr indent="0" lvl="0" marL="0" rtl="0" algn="l">
              <a:lnSpc>
                <a:spcPct val="105000"/>
              </a:lnSpc>
              <a:spcBef>
                <a:spcPts val="0"/>
              </a:spcBef>
              <a:spcAft>
                <a:spcPts val="1200"/>
              </a:spcAft>
              <a:buSzPts val="1018"/>
              <a:buNone/>
            </a:pPr>
            <a:r>
              <a:rPr lang="ja" sz="1465"/>
              <a:t>始点と交点が最も近いオブジェクトと衝突している</a:t>
            </a:r>
            <a:endParaRPr sz="1465"/>
          </a:p>
        </p:txBody>
      </p:sp>
      <p:cxnSp>
        <p:nvCxnSpPr>
          <p:cNvPr id="449" name="Google Shape;449;p61"/>
          <p:cNvCxnSpPr>
            <a:stCxn id="448" idx="1"/>
          </p:cNvCxnSpPr>
          <p:nvPr/>
        </p:nvCxnSpPr>
        <p:spPr>
          <a:xfrm flipH="1">
            <a:off x="2639575" y="3387163"/>
            <a:ext cx="1113900" cy="4398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持ち帰っていただきたいこと</a:t>
            </a:r>
            <a:endParaRPr/>
          </a:p>
        </p:txBody>
      </p:sp>
      <p:sp>
        <p:nvSpPr>
          <p:cNvPr id="91" name="Google Shape;91;p17"/>
          <p:cNvSpPr txBox="1"/>
          <p:nvPr>
            <p:ph idx="1" type="body"/>
          </p:nvPr>
        </p:nvSpPr>
        <p:spPr>
          <a:xfrm>
            <a:off x="311700" y="863550"/>
            <a:ext cx="8520600" cy="413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900"/>
              <a:t>・Unity</a:t>
            </a:r>
            <a:r>
              <a:rPr lang="ja" sz="2900"/>
              <a:t>上で今から説明する方法で最適化ができた</a:t>
            </a:r>
            <a:endParaRPr sz="2900"/>
          </a:p>
          <a:p>
            <a:pPr indent="0" lvl="0" marL="0" rtl="0" algn="l">
              <a:spcBef>
                <a:spcPts val="1200"/>
              </a:spcBef>
              <a:spcAft>
                <a:spcPts val="0"/>
              </a:spcAft>
              <a:buNone/>
            </a:pPr>
            <a:r>
              <a:rPr lang="ja" sz="2900"/>
              <a:t>・その実装がOSSで公開されている</a:t>
            </a:r>
            <a:endParaRPr sz="2900"/>
          </a:p>
          <a:p>
            <a:pPr indent="0" lvl="0" marL="0" rtl="0" algn="l">
              <a:spcBef>
                <a:spcPts val="1200"/>
              </a:spcBef>
              <a:spcAft>
                <a:spcPts val="0"/>
              </a:spcAft>
              <a:buNone/>
            </a:pPr>
            <a:r>
              <a:rPr lang="ja" sz="2000" u="sng">
                <a:solidFill>
                  <a:schemeClr val="hlink"/>
                </a:solidFill>
                <a:hlinkClick r:id="rId3"/>
              </a:rPr>
              <a:t>https://github.com/sakastudio/RaycastCulling</a:t>
            </a:r>
            <a:endParaRPr sz="2000"/>
          </a:p>
          <a:p>
            <a:pPr indent="0" lvl="0" marL="0" rtl="0" algn="l">
              <a:spcBef>
                <a:spcPts val="1200"/>
              </a:spcBef>
              <a:spcAft>
                <a:spcPts val="1200"/>
              </a:spcAft>
              <a:buClr>
                <a:schemeClr val="dk1"/>
              </a:buClr>
              <a:buSzPts val="1100"/>
              <a:buFont typeface="Arial"/>
              <a:buNone/>
            </a:pPr>
            <a:r>
              <a:rPr lang="ja" sz="2900"/>
              <a:t>・困ったら開発者に聞く（@sakastudio_）</a:t>
            </a:r>
            <a:endParaRPr sz="2900"/>
          </a:p>
        </p:txBody>
      </p:sp>
      <p:pic>
        <p:nvPicPr>
          <p:cNvPr id="92" name="Google Shape;92;p17"/>
          <p:cNvPicPr preferRelativeResize="0"/>
          <p:nvPr/>
        </p:nvPicPr>
        <p:blipFill>
          <a:blip r:embed="rId4">
            <a:alphaModFix/>
          </a:blip>
          <a:stretch>
            <a:fillRect/>
          </a:stretch>
        </p:blipFill>
        <p:spPr>
          <a:xfrm>
            <a:off x="7275700" y="3275200"/>
            <a:ext cx="1868300" cy="1868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2"/>
          <p:cNvSpPr txBox="1"/>
          <p:nvPr>
            <p:ph idx="1" type="body"/>
          </p:nvPr>
        </p:nvSpPr>
        <p:spPr>
          <a:xfrm>
            <a:off x="311700" y="863550"/>
            <a:ext cx="8520600" cy="18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分割された空間内にあるすべてのOccludeeオブジェクトと交差判定を行う</a:t>
            </a:r>
            <a:endParaRPr/>
          </a:p>
          <a:p>
            <a:pPr indent="0" lvl="0" marL="0" rtl="0" algn="l">
              <a:spcBef>
                <a:spcPts val="1200"/>
              </a:spcBef>
              <a:spcAft>
                <a:spcPts val="0"/>
              </a:spcAft>
              <a:buNone/>
            </a:pPr>
            <a:r>
              <a:rPr lang="ja"/>
              <a:t>Occluderと交差していればそれよりも近い交点のOccludeeのみ可視と判定する</a:t>
            </a:r>
            <a:endParaRPr/>
          </a:p>
          <a:p>
            <a:pPr indent="0" lvl="0" marL="0" rtl="0" algn="l">
              <a:spcBef>
                <a:spcPts val="1200"/>
              </a:spcBef>
              <a:spcAft>
                <a:spcPts val="1200"/>
              </a:spcAft>
              <a:buNone/>
            </a:pPr>
            <a:r>
              <a:rPr lang="ja"/>
              <a:t>必ずOccluderの交差判定の後実行される</a:t>
            </a:r>
            <a:endParaRPr/>
          </a:p>
        </p:txBody>
      </p:sp>
      <p:sp>
        <p:nvSpPr>
          <p:cNvPr id="455" name="Google Shape;455;p62"/>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GPU  交差判定を行う - Occludeeとの交差判定</a:t>
            </a:r>
            <a:endParaRPr/>
          </a:p>
        </p:txBody>
      </p:sp>
      <p:sp>
        <p:nvSpPr>
          <p:cNvPr id="456" name="Google Shape;456;p62"/>
          <p:cNvSpPr txBox="1"/>
          <p:nvPr>
            <p:ph idx="1" type="body"/>
          </p:nvPr>
        </p:nvSpPr>
        <p:spPr>
          <a:xfrm>
            <a:off x="1127450" y="2325838"/>
            <a:ext cx="5129400" cy="391800"/>
          </a:xfrm>
          <a:prstGeom prst="rect">
            <a:avLst/>
          </a:prstGeom>
        </p:spPr>
        <p:txBody>
          <a:bodyPr anchorCtr="0" anchor="t" bIns="91425" lIns="91425" spcFirstLastPara="1" rIns="91425" wrap="square" tIns="91425">
            <a:normAutofit lnSpcReduction="20000"/>
          </a:bodyPr>
          <a:lstStyle/>
          <a:p>
            <a:pPr indent="0" lvl="0" marL="0" rtl="0" algn="l">
              <a:lnSpc>
                <a:spcPct val="105000"/>
              </a:lnSpc>
              <a:spcBef>
                <a:spcPts val="0"/>
              </a:spcBef>
              <a:spcAft>
                <a:spcPts val="1200"/>
              </a:spcAft>
              <a:buSzPts val="1018"/>
              <a:buNone/>
            </a:pPr>
            <a:r>
              <a:rPr lang="ja" sz="1465"/>
              <a:t>Occluderの交点より近いため表示される</a:t>
            </a:r>
            <a:endParaRPr sz="1465"/>
          </a:p>
        </p:txBody>
      </p:sp>
      <p:sp>
        <p:nvSpPr>
          <p:cNvPr id="457" name="Google Shape;457;p62"/>
          <p:cNvSpPr txBox="1"/>
          <p:nvPr>
            <p:ph idx="1" type="body"/>
          </p:nvPr>
        </p:nvSpPr>
        <p:spPr>
          <a:xfrm>
            <a:off x="5022400" y="3268088"/>
            <a:ext cx="5129400" cy="391800"/>
          </a:xfrm>
          <a:prstGeom prst="rect">
            <a:avLst/>
          </a:prstGeom>
        </p:spPr>
        <p:txBody>
          <a:bodyPr anchorCtr="0" anchor="t" bIns="91425" lIns="91425" spcFirstLastPara="1" rIns="91425" wrap="square" tIns="91425">
            <a:normAutofit lnSpcReduction="20000"/>
          </a:bodyPr>
          <a:lstStyle/>
          <a:p>
            <a:pPr indent="0" lvl="0" marL="0" rtl="0" algn="l">
              <a:lnSpc>
                <a:spcPct val="105000"/>
              </a:lnSpc>
              <a:spcBef>
                <a:spcPts val="0"/>
              </a:spcBef>
              <a:spcAft>
                <a:spcPts val="1200"/>
              </a:spcAft>
              <a:buSzPts val="1018"/>
              <a:buNone/>
            </a:pPr>
            <a:r>
              <a:rPr lang="ja" sz="1465"/>
              <a:t>Occluderの交点より</a:t>
            </a:r>
            <a:r>
              <a:rPr lang="ja" sz="1465"/>
              <a:t>遠いため表示されない</a:t>
            </a:r>
            <a:endParaRPr sz="1465"/>
          </a:p>
        </p:txBody>
      </p:sp>
      <p:cxnSp>
        <p:nvCxnSpPr>
          <p:cNvPr id="458" name="Google Shape;458;p62"/>
          <p:cNvCxnSpPr/>
          <p:nvPr/>
        </p:nvCxnSpPr>
        <p:spPr>
          <a:xfrm flipH="1">
            <a:off x="4250200" y="3438903"/>
            <a:ext cx="826500" cy="419400"/>
          </a:xfrm>
          <a:prstGeom prst="straightConnector1">
            <a:avLst/>
          </a:prstGeom>
          <a:noFill/>
          <a:ln cap="flat" cmpd="sng" w="38100">
            <a:solidFill>
              <a:schemeClr val="dk2"/>
            </a:solidFill>
            <a:prstDash val="solid"/>
            <a:round/>
            <a:headEnd len="med" w="med" type="none"/>
            <a:tailEnd len="med" w="med" type="none"/>
          </a:ln>
        </p:spPr>
      </p:cxnSp>
      <p:pic>
        <p:nvPicPr>
          <p:cNvPr id="459" name="Google Shape;459;p62"/>
          <p:cNvPicPr preferRelativeResize="0"/>
          <p:nvPr/>
        </p:nvPicPr>
        <p:blipFill>
          <a:blip r:embed="rId3">
            <a:alphaModFix/>
          </a:blip>
          <a:stretch>
            <a:fillRect/>
          </a:stretch>
        </p:blipFill>
        <p:spPr>
          <a:xfrm>
            <a:off x="442125" y="2889353"/>
            <a:ext cx="4131537" cy="1998198"/>
          </a:xfrm>
          <a:prstGeom prst="rect">
            <a:avLst/>
          </a:prstGeom>
          <a:noFill/>
          <a:ln>
            <a:noFill/>
          </a:ln>
        </p:spPr>
      </p:pic>
      <p:cxnSp>
        <p:nvCxnSpPr>
          <p:cNvPr id="460" name="Google Shape;460;p62"/>
          <p:cNvCxnSpPr/>
          <p:nvPr/>
        </p:nvCxnSpPr>
        <p:spPr>
          <a:xfrm flipH="1">
            <a:off x="2061213" y="2699754"/>
            <a:ext cx="723300" cy="883200"/>
          </a:xfrm>
          <a:prstGeom prst="straightConnector1">
            <a:avLst/>
          </a:prstGeom>
          <a:noFill/>
          <a:ln cap="flat" cmpd="sng" w="38100">
            <a:solidFill>
              <a:schemeClr val="dk2"/>
            </a:solidFill>
            <a:prstDash val="solid"/>
            <a:round/>
            <a:headEnd len="med" w="med" type="none"/>
            <a:tailEnd len="med" w="med" type="none"/>
          </a:ln>
        </p:spPr>
      </p:cxnSp>
      <p:cxnSp>
        <p:nvCxnSpPr>
          <p:cNvPr id="461" name="Google Shape;461;p62"/>
          <p:cNvCxnSpPr/>
          <p:nvPr/>
        </p:nvCxnSpPr>
        <p:spPr>
          <a:xfrm>
            <a:off x="2803730" y="2686950"/>
            <a:ext cx="102300" cy="8514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3"/>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GPU  結果を圧縮し、情報を送る</a:t>
            </a:r>
            <a:endParaRPr/>
          </a:p>
        </p:txBody>
      </p:sp>
      <p:sp>
        <p:nvSpPr>
          <p:cNvPr id="467" name="Google Shape;467;p63"/>
          <p:cNvSpPr txBox="1"/>
          <p:nvPr>
            <p:ph idx="1" type="body"/>
          </p:nvPr>
        </p:nvSpPr>
        <p:spPr>
          <a:xfrm>
            <a:off x="311700" y="863550"/>
            <a:ext cx="8520600" cy="161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可視判定の結果はオブジェクトIDの配列で可視フラグを設定する</a:t>
            </a:r>
            <a:endParaRPr/>
          </a:p>
          <a:p>
            <a:pPr indent="0" lvl="0" marL="0" rtl="0" algn="l">
              <a:spcBef>
                <a:spcPts val="1200"/>
              </a:spcBef>
              <a:spcAft>
                <a:spcPts val="0"/>
              </a:spcAft>
              <a:buNone/>
            </a:pPr>
            <a:r>
              <a:rPr lang="ja"/>
              <a:t>これを見えるオブジェクトのID配列に変換する</a:t>
            </a:r>
            <a:endParaRPr/>
          </a:p>
          <a:p>
            <a:pPr indent="0" lvl="0" marL="0" rtl="0" algn="l">
              <a:spcBef>
                <a:spcPts val="1200"/>
              </a:spcBef>
              <a:spcAft>
                <a:spcPts val="1200"/>
              </a:spcAft>
              <a:buNone/>
            </a:pPr>
            <a:r>
              <a:rPr lang="ja"/>
              <a:t>CPU側で処理する際、不要なループを行わないために実施する</a:t>
            </a:r>
            <a:endParaRPr/>
          </a:p>
        </p:txBody>
      </p:sp>
      <p:graphicFrame>
        <p:nvGraphicFramePr>
          <p:cNvPr id="468" name="Google Shape;468;p63"/>
          <p:cNvGraphicFramePr/>
          <p:nvPr/>
        </p:nvGraphicFramePr>
        <p:xfrm>
          <a:off x="2560713" y="2476775"/>
          <a:ext cx="3000000" cy="3000000"/>
        </p:xfrm>
        <a:graphic>
          <a:graphicData uri="http://schemas.openxmlformats.org/drawingml/2006/table">
            <a:tbl>
              <a:tblPr>
                <a:noFill/>
                <a:tableStyleId>{2C75D159-5FD0-4873-A032-BF2A2D501D3B}</a:tableStyleId>
              </a:tblPr>
              <a:tblGrid>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ctr">
                        <a:spcBef>
                          <a:spcPts val="0"/>
                        </a:spcBef>
                        <a:spcAft>
                          <a:spcPts val="0"/>
                        </a:spcAft>
                        <a:buNone/>
                      </a:pPr>
                      <a:r>
                        <a:rPr lang="ja"/>
                        <a:t>1</a:t>
                      </a:r>
                      <a:endParaRPr/>
                    </a:p>
                  </a:txBody>
                  <a:tcPr marT="91425" marB="91425" marR="91425" marL="91425"/>
                </a:tc>
                <a:tc>
                  <a:txBody>
                    <a:bodyPr/>
                    <a:lstStyle/>
                    <a:p>
                      <a:pPr indent="0" lvl="0" marL="0" rtl="0" algn="ctr">
                        <a:spcBef>
                          <a:spcPts val="0"/>
                        </a:spcBef>
                        <a:spcAft>
                          <a:spcPts val="0"/>
                        </a:spcAft>
                        <a:buNone/>
                      </a:pPr>
                      <a:r>
                        <a:rPr lang="ja"/>
                        <a:t>0</a:t>
                      </a:r>
                      <a:endParaRPr/>
                    </a:p>
                  </a:txBody>
                  <a:tcPr marT="91425" marB="91425" marR="91425" marL="91425"/>
                </a:tc>
                <a:tc>
                  <a:txBody>
                    <a:bodyPr/>
                    <a:lstStyle/>
                    <a:p>
                      <a:pPr indent="0" lvl="0" marL="0" rtl="0" algn="ctr">
                        <a:spcBef>
                          <a:spcPts val="0"/>
                        </a:spcBef>
                        <a:spcAft>
                          <a:spcPts val="0"/>
                        </a:spcAft>
                        <a:buNone/>
                      </a:pPr>
                      <a:r>
                        <a:rPr lang="ja"/>
                        <a:t>1</a:t>
                      </a:r>
                      <a:endParaRPr/>
                    </a:p>
                  </a:txBody>
                  <a:tcPr marT="91425" marB="91425" marR="91425" marL="91425"/>
                </a:tc>
                <a:tc>
                  <a:txBody>
                    <a:bodyPr/>
                    <a:lstStyle/>
                    <a:p>
                      <a:pPr indent="0" lvl="0" marL="0" rtl="0" algn="ctr">
                        <a:spcBef>
                          <a:spcPts val="0"/>
                        </a:spcBef>
                        <a:spcAft>
                          <a:spcPts val="0"/>
                        </a:spcAft>
                        <a:buNone/>
                      </a:pPr>
                      <a:r>
                        <a:rPr lang="ja"/>
                        <a:t>1</a:t>
                      </a:r>
                      <a:endParaRPr/>
                    </a:p>
                  </a:txBody>
                  <a:tcPr marT="91425" marB="91425" marR="91425" marL="91425"/>
                </a:tc>
                <a:tc>
                  <a:txBody>
                    <a:bodyPr/>
                    <a:lstStyle/>
                    <a:p>
                      <a:pPr indent="0" lvl="0" marL="0" rtl="0" algn="ctr">
                        <a:spcBef>
                          <a:spcPts val="0"/>
                        </a:spcBef>
                        <a:spcAft>
                          <a:spcPts val="0"/>
                        </a:spcAft>
                        <a:buNone/>
                      </a:pPr>
                      <a:r>
                        <a:rPr lang="ja"/>
                        <a:t>0</a:t>
                      </a:r>
                      <a:endParaRPr/>
                    </a:p>
                  </a:txBody>
                  <a:tcPr marT="91425" marB="91425" marR="91425" marL="91425"/>
                </a:tc>
                <a:tc>
                  <a:txBody>
                    <a:bodyPr/>
                    <a:lstStyle/>
                    <a:p>
                      <a:pPr indent="0" lvl="0" marL="0" rtl="0" algn="ctr">
                        <a:spcBef>
                          <a:spcPts val="0"/>
                        </a:spcBef>
                        <a:spcAft>
                          <a:spcPts val="0"/>
                        </a:spcAft>
                        <a:buNone/>
                      </a:pPr>
                      <a:r>
                        <a:rPr lang="ja"/>
                        <a:t>0</a:t>
                      </a:r>
                      <a:endParaRPr/>
                    </a:p>
                  </a:txBody>
                  <a:tcPr marT="91425" marB="91425" marR="91425" marL="91425"/>
                </a:tc>
                <a:tc>
                  <a:txBody>
                    <a:bodyPr/>
                    <a:lstStyle/>
                    <a:p>
                      <a:pPr indent="0" lvl="0" marL="0" rtl="0" algn="ctr">
                        <a:spcBef>
                          <a:spcPts val="0"/>
                        </a:spcBef>
                        <a:spcAft>
                          <a:spcPts val="0"/>
                        </a:spcAft>
                        <a:buNone/>
                      </a:pPr>
                      <a:r>
                        <a:rPr lang="ja"/>
                        <a:t>0</a:t>
                      </a:r>
                      <a:endParaRPr/>
                    </a:p>
                  </a:txBody>
                  <a:tcPr marT="91425" marB="91425" marR="91425" marL="91425"/>
                </a:tc>
                <a:tc>
                  <a:txBody>
                    <a:bodyPr/>
                    <a:lstStyle/>
                    <a:p>
                      <a:pPr indent="0" lvl="0" marL="0" rtl="0" algn="ctr">
                        <a:spcBef>
                          <a:spcPts val="0"/>
                        </a:spcBef>
                        <a:spcAft>
                          <a:spcPts val="0"/>
                        </a:spcAft>
                        <a:buNone/>
                      </a:pPr>
                      <a:r>
                        <a:rPr lang="ja"/>
                        <a:t>1</a:t>
                      </a:r>
                      <a:endParaRPr/>
                    </a:p>
                  </a:txBody>
                  <a:tcPr marT="91425" marB="91425" marR="91425" marL="91425"/>
                </a:tc>
                <a:tc>
                  <a:txBody>
                    <a:bodyPr/>
                    <a:lstStyle/>
                    <a:p>
                      <a:pPr indent="0" lvl="0" marL="0" rtl="0" algn="ctr">
                        <a:spcBef>
                          <a:spcPts val="0"/>
                        </a:spcBef>
                        <a:spcAft>
                          <a:spcPts val="0"/>
                        </a:spcAft>
                        <a:buNone/>
                      </a:pPr>
                      <a:r>
                        <a:rPr lang="ja"/>
                        <a:t>1</a:t>
                      </a:r>
                      <a:endParaRPr/>
                    </a:p>
                  </a:txBody>
                  <a:tcPr marT="91425" marB="91425" marR="91425" marL="91425"/>
                </a:tc>
                <a:tc>
                  <a:txBody>
                    <a:bodyPr/>
                    <a:lstStyle/>
                    <a:p>
                      <a:pPr indent="0" lvl="0" marL="0" rtl="0" algn="ctr">
                        <a:spcBef>
                          <a:spcPts val="0"/>
                        </a:spcBef>
                        <a:spcAft>
                          <a:spcPts val="0"/>
                        </a:spcAft>
                        <a:buNone/>
                      </a:pPr>
                      <a:r>
                        <a:rPr lang="ja"/>
                        <a:t>0</a:t>
                      </a:r>
                      <a:endParaRPr/>
                    </a:p>
                  </a:txBody>
                  <a:tcPr marT="91425" marB="91425" marR="91425" marL="91425"/>
                </a:tc>
                <a:tc>
                  <a:txBody>
                    <a:bodyPr/>
                    <a:lstStyle/>
                    <a:p>
                      <a:pPr indent="0" lvl="0" marL="0" rtl="0" algn="ctr">
                        <a:spcBef>
                          <a:spcPts val="0"/>
                        </a:spcBef>
                        <a:spcAft>
                          <a:spcPts val="0"/>
                        </a:spcAft>
                        <a:buNone/>
                      </a:pPr>
                      <a:r>
                        <a:rPr lang="ja"/>
                        <a:t>1</a:t>
                      </a:r>
                      <a:endParaRPr/>
                    </a:p>
                  </a:txBody>
                  <a:tcPr marT="91425" marB="91425" marR="91425" marL="91425"/>
                </a:tc>
                <a:tc>
                  <a:txBody>
                    <a:bodyPr/>
                    <a:lstStyle/>
                    <a:p>
                      <a:pPr indent="0" lvl="0" marL="0" rtl="0" algn="ctr">
                        <a:spcBef>
                          <a:spcPts val="0"/>
                        </a:spcBef>
                        <a:spcAft>
                          <a:spcPts val="0"/>
                        </a:spcAft>
                        <a:buNone/>
                      </a:pPr>
                      <a:r>
                        <a:rPr lang="ja"/>
                        <a:t>0</a:t>
                      </a:r>
                      <a:endParaRPr/>
                    </a:p>
                  </a:txBody>
                  <a:tcPr marT="91425" marB="91425" marR="91425" marL="91425"/>
                </a:tc>
                <a:tc>
                  <a:txBody>
                    <a:bodyPr/>
                    <a:lstStyle/>
                    <a:p>
                      <a:pPr indent="0" lvl="0" marL="0" rtl="0" algn="ctr">
                        <a:spcBef>
                          <a:spcPts val="0"/>
                        </a:spcBef>
                        <a:spcAft>
                          <a:spcPts val="0"/>
                        </a:spcAft>
                        <a:buNone/>
                      </a:pPr>
                      <a:r>
                        <a:rPr lang="ja"/>
                        <a:t>0</a:t>
                      </a:r>
                      <a:endParaRPr/>
                    </a:p>
                  </a:txBody>
                  <a:tcPr marT="91425" marB="91425" marR="91425" marL="91425"/>
                </a:tc>
              </a:tr>
            </a:tbl>
          </a:graphicData>
        </a:graphic>
      </p:graphicFrame>
      <p:graphicFrame>
        <p:nvGraphicFramePr>
          <p:cNvPr id="469" name="Google Shape;469;p63"/>
          <p:cNvGraphicFramePr/>
          <p:nvPr/>
        </p:nvGraphicFramePr>
        <p:xfrm>
          <a:off x="3255963" y="3606275"/>
          <a:ext cx="3000000" cy="3000000"/>
        </p:xfrm>
        <a:graphic>
          <a:graphicData uri="http://schemas.openxmlformats.org/drawingml/2006/table">
            <a:tbl>
              <a:tblPr>
                <a:noFill/>
                <a:tableStyleId>{2C75D159-5FD0-4873-A032-BF2A2D501D3B}</a:tableStyleId>
              </a:tblPr>
              <a:tblGrid>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ctr">
                        <a:spcBef>
                          <a:spcPts val="0"/>
                        </a:spcBef>
                        <a:spcAft>
                          <a:spcPts val="0"/>
                        </a:spcAft>
                        <a:buNone/>
                      </a:pPr>
                      <a:r>
                        <a:rPr lang="ja"/>
                        <a:t>0</a:t>
                      </a:r>
                      <a:endParaRPr/>
                    </a:p>
                  </a:txBody>
                  <a:tcPr marT="91425" marB="91425" marR="91425" marL="91425"/>
                </a:tc>
                <a:tc>
                  <a:txBody>
                    <a:bodyPr/>
                    <a:lstStyle/>
                    <a:p>
                      <a:pPr indent="0" lvl="0" marL="0" rtl="0" algn="ctr">
                        <a:spcBef>
                          <a:spcPts val="0"/>
                        </a:spcBef>
                        <a:spcAft>
                          <a:spcPts val="0"/>
                        </a:spcAft>
                        <a:buNone/>
                      </a:pPr>
                      <a:r>
                        <a:rPr lang="ja"/>
                        <a:t>2</a:t>
                      </a:r>
                      <a:endParaRPr/>
                    </a:p>
                  </a:txBody>
                  <a:tcPr marT="91425" marB="91425" marR="91425" marL="91425"/>
                </a:tc>
                <a:tc>
                  <a:txBody>
                    <a:bodyPr/>
                    <a:lstStyle/>
                    <a:p>
                      <a:pPr indent="0" lvl="0" marL="0" rtl="0" algn="ctr">
                        <a:spcBef>
                          <a:spcPts val="0"/>
                        </a:spcBef>
                        <a:spcAft>
                          <a:spcPts val="0"/>
                        </a:spcAft>
                        <a:buNone/>
                      </a:pPr>
                      <a:r>
                        <a:rPr lang="ja"/>
                        <a:t>3</a:t>
                      </a:r>
                      <a:endParaRPr/>
                    </a:p>
                  </a:txBody>
                  <a:tcPr marT="91425" marB="91425" marR="91425" marL="91425"/>
                </a:tc>
                <a:tc>
                  <a:txBody>
                    <a:bodyPr/>
                    <a:lstStyle/>
                    <a:p>
                      <a:pPr indent="0" lvl="0" marL="0" rtl="0" algn="ctr">
                        <a:spcBef>
                          <a:spcPts val="0"/>
                        </a:spcBef>
                        <a:spcAft>
                          <a:spcPts val="0"/>
                        </a:spcAft>
                        <a:buNone/>
                      </a:pPr>
                      <a:r>
                        <a:rPr lang="ja"/>
                        <a:t>7</a:t>
                      </a:r>
                      <a:endParaRPr/>
                    </a:p>
                  </a:txBody>
                  <a:tcPr marT="91425" marB="91425" marR="91425" marL="91425"/>
                </a:tc>
                <a:tc>
                  <a:txBody>
                    <a:bodyPr/>
                    <a:lstStyle/>
                    <a:p>
                      <a:pPr indent="0" lvl="0" marL="0" rtl="0" algn="ctr">
                        <a:spcBef>
                          <a:spcPts val="0"/>
                        </a:spcBef>
                        <a:spcAft>
                          <a:spcPts val="0"/>
                        </a:spcAft>
                        <a:buNone/>
                      </a:pPr>
                      <a:r>
                        <a:rPr lang="ja"/>
                        <a:t>8</a:t>
                      </a:r>
                      <a:endParaRPr/>
                    </a:p>
                  </a:txBody>
                  <a:tcPr marT="91425" marB="91425" marR="91425" marL="91425"/>
                </a:tc>
                <a:tc>
                  <a:txBody>
                    <a:bodyPr/>
                    <a:lstStyle/>
                    <a:p>
                      <a:pPr indent="0" lvl="0" marL="0" rtl="0" algn="ctr">
                        <a:spcBef>
                          <a:spcPts val="0"/>
                        </a:spcBef>
                        <a:spcAft>
                          <a:spcPts val="0"/>
                        </a:spcAft>
                        <a:buNone/>
                      </a:pPr>
                      <a:r>
                        <a:rPr lang="ja"/>
                        <a:t>10</a:t>
                      </a:r>
                      <a:endParaRPr/>
                    </a:p>
                  </a:txBody>
                  <a:tcPr marT="91425" marB="91425" marR="91425" marL="91425"/>
                </a:tc>
                <a:tc>
                  <a:txBody>
                    <a:bodyPr/>
                    <a:lstStyle/>
                    <a:p>
                      <a:pPr indent="0" lvl="0" marL="0" rtl="0" algn="ctr">
                        <a:spcBef>
                          <a:spcPts val="0"/>
                        </a:spcBef>
                        <a:spcAft>
                          <a:spcPts val="0"/>
                        </a:spcAft>
                        <a:buNone/>
                      </a:pPr>
                      <a:r>
                        <a:rPr lang="ja"/>
                        <a:t>-1</a:t>
                      </a:r>
                      <a:endParaRPr/>
                    </a:p>
                  </a:txBody>
                  <a:tcPr marT="91425" marB="91425" marR="91425" marL="91425"/>
                </a:tc>
                <a:tc>
                  <a:txBody>
                    <a:bodyPr/>
                    <a:lstStyle/>
                    <a:p>
                      <a:pPr indent="0" lvl="0" marL="0" rtl="0" algn="ctr">
                        <a:spcBef>
                          <a:spcPts val="0"/>
                        </a:spcBef>
                        <a:spcAft>
                          <a:spcPts val="0"/>
                        </a:spcAft>
                        <a:buNone/>
                      </a:pPr>
                      <a:r>
                        <a:rPr lang="ja">
                          <a:solidFill>
                            <a:schemeClr val="dk1"/>
                          </a:solidFill>
                        </a:rPr>
                        <a:t>-1</a:t>
                      </a:r>
                      <a:endParaRPr/>
                    </a:p>
                  </a:txBody>
                  <a:tcPr marT="91425" marB="91425" marR="91425" marL="91425"/>
                </a:tc>
                <a:tc>
                  <a:txBody>
                    <a:bodyPr/>
                    <a:lstStyle/>
                    <a:p>
                      <a:pPr indent="0" lvl="0" marL="0" rtl="0" algn="ctr">
                        <a:spcBef>
                          <a:spcPts val="0"/>
                        </a:spcBef>
                        <a:spcAft>
                          <a:spcPts val="0"/>
                        </a:spcAft>
                        <a:buNone/>
                      </a:pPr>
                      <a:r>
                        <a:rPr lang="ja">
                          <a:solidFill>
                            <a:schemeClr val="dk1"/>
                          </a:solidFill>
                        </a:rPr>
                        <a:t>-1</a:t>
                      </a:r>
                      <a:endParaRPr/>
                    </a:p>
                  </a:txBody>
                  <a:tcPr marT="91425" marB="91425" marR="91425" marL="91425"/>
                </a:tc>
                <a:tc>
                  <a:txBody>
                    <a:bodyPr/>
                    <a:lstStyle/>
                    <a:p>
                      <a:pPr indent="0" lvl="0" marL="0" rtl="0" algn="ctr">
                        <a:spcBef>
                          <a:spcPts val="0"/>
                        </a:spcBef>
                        <a:spcAft>
                          <a:spcPts val="0"/>
                        </a:spcAft>
                        <a:buNone/>
                      </a:pPr>
                      <a:r>
                        <a:rPr lang="ja">
                          <a:solidFill>
                            <a:schemeClr val="dk1"/>
                          </a:solidFill>
                        </a:rPr>
                        <a:t>-1</a:t>
                      </a:r>
                      <a:endParaRPr/>
                    </a:p>
                  </a:txBody>
                  <a:tcPr marT="91425" marB="91425" marR="91425" marL="91425"/>
                </a:tc>
                <a:tc>
                  <a:txBody>
                    <a:bodyPr/>
                    <a:lstStyle/>
                    <a:p>
                      <a:pPr indent="0" lvl="0" marL="0" rtl="0" algn="ctr">
                        <a:spcBef>
                          <a:spcPts val="0"/>
                        </a:spcBef>
                        <a:spcAft>
                          <a:spcPts val="0"/>
                        </a:spcAft>
                        <a:buNone/>
                      </a:pPr>
                      <a:r>
                        <a:rPr lang="ja">
                          <a:solidFill>
                            <a:schemeClr val="dk1"/>
                          </a:solidFill>
                        </a:rPr>
                        <a:t>-1</a:t>
                      </a:r>
                      <a:endParaRPr/>
                    </a:p>
                  </a:txBody>
                  <a:tcPr marT="91425" marB="91425" marR="91425" marL="91425"/>
                </a:tc>
                <a:tc>
                  <a:txBody>
                    <a:bodyPr/>
                    <a:lstStyle/>
                    <a:p>
                      <a:pPr indent="0" lvl="0" marL="0" rtl="0" algn="ctr">
                        <a:spcBef>
                          <a:spcPts val="0"/>
                        </a:spcBef>
                        <a:spcAft>
                          <a:spcPts val="0"/>
                        </a:spcAft>
                        <a:buNone/>
                      </a:pPr>
                      <a:r>
                        <a:rPr lang="ja">
                          <a:solidFill>
                            <a:schemeClr val="dk1"/>
                          </a:solidFill>
                        </a:rPr>
                        <a:t>-1</a:t>
                      </a:r>
                      <a:endParaRPr/>
                    </a:p>
                  </a:txBody>
                  <a:tcPr marT="91425" marB="91425" marR="91425" marL="91425"/>
                </a:tc>
                <a:tc>
                  <a:txBody>
                    <a:bodyPr/>
                    <a:lstStyle/>
                    <a:p>
                      <a:pPr indent="0" lvl="0" marL="0" rtl="0" algn="ctr">
                        <a:spcBef>
                          <a:spcPts val="0"/>
                        </a:spcBef>
                        <a:spcAft>
                          <a:spcPts val="0"/>
                        </a:spcAft>
                        <a:buNone/>
                      </a:pPr>
                      <a:r>
                        <a:rPr lang="ja">
                          <a:solidFill>
                            <a:schemeClr val="dk1"/>
                          </a:solidFill>
                        </a:rPr>
                        <a:t>-1</a:t>
                      </a:r>
                      <a:endParaRPr/>
                    </a:p>
                  </a:txBody>
                  <a:tcPr marT="91425" marB="91425" marR="91425" marL="91425"/>
                </a:tc>
              </a:tr>
            </a:tbl>
          </a:graphicData>
        </a:graphic>
      </p:graphicFrame>
      <p:cxnSp>
        <p:nvCxnSpPr>
          <p:cNvPr id="470" name="Google Shape;470;p63"/>
          <p:cNvCxnSpPr/>
          <p:nvPr/>
        </p:nvCxnSpPr>
        <p:spPr>
          <a:xfrm>
            <a:off x="2802450" y="2878450"/>
            <a:ext cx="678600" cy="711300"/>
          </a:xfrm>
          <a:prstGeom prst="straightConnector1">
            <a:avLst/>
          </a:prstGeom>
          <a:noFill/>
          <a:ln cap="flat" cmpd="sng" w="9525">
            <a:solidFill>
              <a:schemeClr val="dk2"/>
            </a:solidFill>
            <a:prstDash val="solid"/>
            <a:round/>
            <a:headEnd len="med" w="med" type="none"/>
            <a:tailEnd len="med" w="med" type="triangle"/>
          </a:ln>
        </p:spPr>
      </p:cxnSp>
      <p:cxnSp>
        <p:nvCxnSpPr>
          <p:cNvPr id="471" name="Google Shape;471;p63"/>
          <p:cNvCxnSpPr/>
          <p:nvPr/>
        </p:nvCxnSpPr>
        <p:spPr>
          <a:xfrm>
            <a:off x="3528525" y="2897450"/>
            <a:ext cx="305400" cy="692100"/>
          </a:xfrm>
          <a:prstGeom prst="straightConnector1">
            <a:avLst/>
          </a:prstGeom>
          <a:noFill/>
          <a:ln cap="flat" cmpd="sng" w="9525">
            <a:solidFill>
              <a:schemeClr val="dk2"/>
            </a:solidFill>
            <a:prstDash val="solid"/>
            <a:round/>
            <a:headEnd len="med" w="med" type="none"/>
            <a:tailEnd len="med" w="med" type="triangle"/>
          </a:ln>
        </p:spPr>
      </p:cxnSp>
      <p:cxnSp>
        <p:nvCxnSpPr>
          <p:cNvPr id="472" name="Google Shape;472;p63"/>
          <p:cNvCxnSpPr/>
          <p:nvPr/>
        </p:nvCxnSpPr>
        <p:spPr>
          <a:xfrm>
            <a:off x="3915300" y="2863525"/>
            <a:ext cx="298500" cy="746400"/>
          </a:xfrm>
          <a:prstGeom prst="straightConnector1">
            <a:avLst/>
          </a:prstGeom>
          <a:noFill/>
          <a:ln cap="flat" cmpd="sng" w="9525">
            <a:solidFill>
              <a:schemeClr val="dk2"/>
            </a:solidFill>
            <a:prstDash val="solid"/>
            <a:round/>
            <a:headEnd len="med" w="med" type="none"/>
            <a:tailEnd len="med" w="med" type="triangle"/>
          </a:ln>
        </p:spPr>
      </p:cxnSp>
      <p:cxnSp>
        <p:nvCxnSpPr>
          <p:cNvPr id="473" name="Google Shape;473;p63"/>
          <p:cNvCxnSpPr/>
          <p:nvPr/>
        </p:nvCxnSpPr>
        <p:spPr>
          <a:xfrm flipH="1">
            <a:off x="5021475" y="2880800"/>
            <a:ext cx="848100" cy="715500"/>
          </a:xfrm>
          <a:prstGeom prst="straightConnector1">
            <a:avLst/>
          </a:prstGeom>
          <a:noFill/>
          <a:ln cap="flat" cmpd="sng" w="9525">
            <a:solidFill>
              <a:schemeClr val="dk2"/>
            </a:solidFill>
            <a:prstDash val="solid"/>
            <a:round/>
            <a:headEnd len="med" w="med" type="none"/>
            <a:tailEnd len="med" w="med" type="triangle"/>
          </a:ln>
        </p:spPr>
      </p:cxnSp>
      <p:cxnSp>
        <p:nvCxnSpPr>
          <p:cNvPr id="474" name="Google Shape;474;p63"/>
          <p:cNvCxnSpPr/>
          <p:nvPr/>
        </p:nvCxnSpPr>
        <p:spPr>
          <a:xfrm flipH="1">
            <a:off x="5387900" y="2883900"/>
            <a:ext cx="1167000" cy="726000"/>
          </a:xfrm>
          <a:prstGeom prst="straightConnector1">
            <a:avLst/>
          </a:prstGeom>
          <a:noFill/>
          <a:ln cap="flat" cmpd="sng" w="9525">
            <a:solidFill>
              <a:schemeClr val="dk2"/>
            </a:solidFill>
            <a:prstDash val="solid"/>
            <a:round/>
            <a:headEnd len="med" w="med" type="none"/>
            <a:tailEnd len="med" w="med" type="triangle"/>
          </a:ln>
        </p:spPr>
      </p:cxnSp>
      <p:cxnSp>
        <p:nvCxnSpPr>
          <p:cNvPr id="475" name="Google Shape;475;p63"/>
          <p:cNvCxnSpPr/>
          <p:nvPr/>
        </p:nvCxnSpPr>
        <p:spPr>
          <a:xfrm flipH="1">
            <a:off x="4572000" y="2889150"/>
            <a:ext cx="848100" cy="715500"/>
          </a:xfrm>
          <a:prstGeom prst="straightConnector1">
            <a:avLst/>
          </a:prstGeom>
          <a:noFill/>
          <a:ln cap="flat" cmpd="sng" w="9525">
            <a:solidFill>
              <a:schemeClr val="dk2"/>
            </a:solidFill>
            <a:prstDash val="solid"/>
            <a:round/>
            <a:headEnd len="med" w="med" type="none"/>
            <a:tailEnd len="med" w="med" type="triangle"/>
          </a:ln>
        </p:spPr>
      </p:cxnSp>
      <p:sp>
        <p:nvSpPr>
          <p:cNvPr id="476" name="Google Shape;476;p63"/>
          <p:cNvSpPr txBox="1"/>
          <p:nvPr>
            <p:ph idx="1" type="body"/>
          </p:nvPr>
        </p:nvSpPr>
        <p:spPr>
          <a:xfrm>
            <a:off x="311700" y="1811750"/>
            <a:ext cx="8520600" cy="22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100"/>
          </a:p>
          <a:p>
            <a:pPr indent="0" lvl="0" marL="0" rtl="0" algn="l">
              <a:lnSpc>
                <a:spcPct val="100000"/>
              </a:lnSpc>
              <a:spcBef>
                <a:spcPts val="1200"/>
              </a:spcBef>
              <a:spcAft>
                <a:spcPts val="0"/>
              </a:spcAft>
              <a:buNone/>
            </a:pPr>
            <a:r>
              <a:rPr lang="ja" sz="1100"/>
              <a:t>                                                            0       1        2        3        4        5        6       7       8         9       10      11      12</a:t>
            </a:r>
            <a:endParaRPr sz="1100"/>
          </a:p>
          <a:p>
            <a:pPr indent="0" lvl="0" marL="0" rtl="0" algn="l">
              <a:spcBef>
                <a:spcPts val="1200"/>
              </a:spcBef>
              <a:spcAft>
                <a:spcPts val="0"/>
              </a:spcAft>
              <a:buNone/>
            </a:pPr>
            <a:r>
              <a:rPr lang="ja"/>
              <a:t>可視判定の結果配列</a:t>
            </a:r>
            <a:endParaRPr/>
          </a:p>
          <a:p>
            <a:pPr indent="0" lvl="0" marL="0" rtl="0" algn="l">
              <a:spcBef>
                <a:spcPts val="1200"/>
              </a:spcBef>
              <a:spcAft>
                <a:spcPts val="1200"/>
              </a:spcAft>
              <a:buNone/>
            </a:pPr>
            <a:br>
              <a:rPr lang="ja"/>
            </a:br>
            <a:br>
              <a:rPr lang="ja"/>
            </a:br>
            <a:r>
              <a:rPr lang="ja"/>
              <a:t>見えるオブジェクトの配列</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4"/>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CPU </a:t>
            </a:r>
            <a:r>
              <a:rPr lang="ja"/>
              <a:t>コールバックを受け取る</a:t>
            </a:r>
            <a:endParaRPr/>
          </a:p>
        </p:txBody>
      </p:sp>
      <p:sp>
        <p:nvSpPr>
          <p:cNvPr id="482" name="Google Shape;482;p6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GPUの</a:t>
            </a:r>
            <a:r>
              <a:rPr lang="ja"/>
              <a:t>処理が終了すると、データがGPUから送られ、メソッドが呼び出される</a:t>
            </a:r>
            <a:endParaRPr/>
          </a:p>
          <a:p>
            <a:pPr indent="0" lvl="0" marL="0" rtl="0" algn="l">
              <a:spcBef>
                <a:spcPts val="1200"/>
              </a:spcBef>
              <a:spcAft>
                <a:spcPts val="0"/>
              </a:spcAft>
              <a:buNone/>
            </a:pPr>
            <a:r>
              <a:rPr lang="ja"/>
              <a:t>コールバックの登録処理</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ja"/>
              <a:t>コールバックを受け取るメソッド</a:t>
            </a:r>
            <a:endParaRPr/>
          </a:p>
          <a:p>
            <a:pPr indent="0" lvl="0" marL="0" rtl="0" algn="l">
              <a:spcBef>
                <a:spcPts val="1200"/>
              </a:spcBef>
              <a:spcAft>
                <a:spcPts val="1200"/>
              </a:spcAft>
              <a:buNone/>
            </a:pPr>
            <a:r>
              <a:t/>
            </a:r>
            <a:endParaRPr/>
          </a:p>
        </p:txBody>
      </p:sp>
      <p:pic>
        <p:nvPicPr>
          <p:cNvPr id="483" name="Google Shape;483;p64"/>
          <p:cNvPicPr preferRelativeResize="0"/>
          <p:nvPr/>
        </p:nvPicPr>
        <p:blipFill>
          <a:blip r:embed="rId3">
            <a:alphaModFix/>
          </a:blip>
          <a:stretch>
            <a:fillRect/>
          </a:stretch>
        </p:blipFill>
        <p:spPr>
          <a:xfrm>
            <a:off x="311688" y="1789900"/>
            <a:ext cx="5648325" cy="1143000"/>
          </a:xfrm>
          <a:prstGeom prst="rect">
            <a:avLst/>
          </a:prstGeom>
          <a:noFill/>
          <a:ln>
            <a:noFill/>
          </a:ln>
        </p:spPr>
      </p:pic>
      <p:pic>
        <p:nvPicPr>
          <p:cNvPr id="484" name="Google Shape;484;p64"/>
          <p:cNvPicPr preferRelativeResize="0"/>
          <p:nvPr/>
        </p:nvPicPr>
        <p:blipFill>
          <a:blip r:embed="rId4">
            <a:alphaModFix/>
          </a:blip>
          <a:stretch>
            <a:fillRect/>
          </a:stretch>
        </p:blipFill>
        <p:spPr>
          <a:xfrm>
            <a:off x="311700" y="3848000"/>
            <a:ext cx="5238750" cy="914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5"/>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CPU </a:t>
            </a:r>
            <a:r>
              <a:rPr lang="ja"/>
              <a:t>MeshRendererの表示、非表示を適用する</a:t>
            </a:r>
            <a:endParaRPr/>
          </a:p>
        </p:txBody>
      </p:sp>
      <p:sp>
        <p:nvSpPr>
          <p:cNvPr id="490" name="Google Shape;490;p6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全てのMeshRendererを非表示にする</a:t>
            </a:r>
            <a:endParaRPr/>
          </a:p>
          <a:p>
            <a:pPr indent="0" lvl="0" marL="0" rtl="0" algn="l">
              <a:spcBef>
                <a:spcPts val="1200"/>
              </a:spcBef>
              <a:spcAft>
                <a:spcPts val="0"/>
              </a:spcAft>
              <a:buNone/>
            </a:pPr>
            <a:r>
              <a:rPr lang="ja"/>
              <a:t>その後、レイがヒットしたオブジェクトのみ表示する</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ja"/>
              <a:t>見えているオブジェクトのみ表示される</a:t>
            </a:r>
            <a:endParaRPr/>
          </a:p>
          <a:p>
            <a:pPr indent="0" lvl="0" marL="0" rtl="0" algn="l">
              <a:spcBef>
                <a:spcPts val="1200"/>
              </a:spcBef>
              <a:spcAft>
                <a:spcPts val="1200"/>
              </a:spcAft>
              <a:buNone/>
            </a:pPr>
            <a:r>
              <a:t/>
            </a:r>
            <a:endParaRPr/>
          </a:p>
        </p:txBody>
      </p:sp>
      <p:pic>
        <p:nvPicPr>
          <p:cNvPr id="491" name="Google Shape;491;p65"/>
          <p:cNvPicPr preferRelativeResize="0"/>
          <p:nvPr/>
        </p:nvPicPr>
        <p:blipFill>
          <a:blip r:embed="rId3">
            <a:alphaModFix/>
          </a:blip>
          <a:stretch>
            <a:fillRect/>
          </a:stretch>
        </p:blipFill>
        <p:spPr>
          <a:xfrm>
            <a:off x="4622900" y="2137475"/>
            <a:ext cx="4382999" cy="29585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複雑なComputeShaderの実装時のコツ</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7"/>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一度C#で実装する</a:t>
            </a:r>
            <a:endParaRPr/>
          </a:p>
        </p:txBody>
      </p:sp>
      <p:sp>
        <p:nvSpPr>
          <p:cNvPr id="502" name="Google Shape;502;p67"/>
          <p:cNvSpPr txBox="1"/>
          <p:nvPr>
            <p:ph idx="1" type="body"/>
          </p:nvPr>
        </p:nvSpPr>
        <p:spPr>
          <a:xfrm>
            <a:off x="94550" y="856750"/>
            <a:ext cx="8520600" cy="362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ComputeShaderは</a:t>
            </a:r>
            <a:r>
              <a:rPr lang="ja" sz="1600"/>
              <a:t>変数の中身が見ずらい、処理が追えない、ログを置けない</a:t>
            </a:r>
            <a:endParaRPr sz="1600"/>
          </a:p>
          <a:p>
            <a:pPr indent="0" lvl="0" marL="0" rtl="0" algn="l">
              <a:spcBef>
                <a:spcPts val="1200"/>
              </a:spcBef>
              <a:spcAft>
                <a:spcPts val="0"/>
              </a:spcAft>
              <a:buNone/>
            </a:pPr>
            <a:r>
              <a:rPr lang="ja" sz="1600"/>
              <a:t>C#であれば、ブレークポイントを設定して1ステップずつ処理の順番を追える、変数の中身も見れる、ログも置ける</a:t>
            </a:r>
            <a:endParaRPr sz="1600"/>
          </a:p>
          <a:p>
            <a:pPr indent="0" lvl="0" marL="0" rtl="0" algn="l">
              <a:spcBef>
                <a:spcPts val="1200"/>
              </a:spcBef>
              <a:spcAft>
                <a:spcPts val="0"/>
              </a:spcAft>
              <a:buNone/>
            </a:pPr>
            <a:r>
              <a:rPr lang="ja" sz="1600"/>
              <a:t>C#でいい感じに書けたらCompute Shaderにコピペし、Compute Shaderのフォーマットに合わせる</a:t>
            </a:r>
            <a:endParaRPr sz="1600"/>
          </a:p>
          <a:p>
            <a:pPr indent="0" lvl="0" marL="0" rtl="0" algn="l">
              <a:spcBef>
                <a:spcPts val="1200"/>
              </a:spcBef>
              <a:spcAft>
                <a:spcPts val="0"/>
              </a:spcAft>
              <a:buNone/>
            </a:pPr>
            <a:r>
              <a:rPr lang="ja" sz="1600"/>
              <a:t>コピペが楽になるようにできるだけHLSLに近い書き方</a:t>
            </a:r>
            <a:endParaRPr sz="1600"/>
          </a:p>
          <a:p>
            <a:pPr indent="0" lvl="0" marL="0" rtl="0" algn="l">
              <a:spcBef>
                <a:spcPts val="1200"/>
              </a:spcBef>
              <a:spcAft>
                <a:spcPts val="0"/>
              </a:spcAft>
              <a:buNone/>
            </a:pPr>
            <a:r>
              <a:rPr lang="ja" sz="1600"/>
              <a:t>をしておく</a:t>
            </a:r>
            <a:endParaRPr sz="1600"/>
          </a:p>
          <a:p>
            <a:pPr indent="0" lvl="0" marL="0" rtl="0" algn="l">
              <a:spcBef>
                <a:spcPts val="1200"/>
              </a:spcBef>
              <a:spcAft>
                <a:spcPts val="1200"/>
              </a:spcAft>
              <a:buNone/>
            </a:pPr>
            <a:r>
              <a:rPr b="1" lang="ja" sz="1900"/>
              <a:t>アルゴリズムが正しいことを保証するのが大事！！</a:t>
            </a:r>
            <a:endParaRPr b="1" sz="1900"/>
          </a:p>
        </p:txBody>
      </p:sp>
      <p:pic>
        <p:nvPicPr>
          <p:cNvPr id="503" name="Google Shape;503;p67"/>
          <p:cNvPicPr preferRelativeResize="0"/>
          <p:nvPr/>
        </p:nvPicPr>
        <p:blipFill>
          <a:blip r:embed="rId3">
            <a:alphaModFix/>
          </a:blip>
          <a:stretch>
            <a:fillRect/>
          </a:stretch>
        </p:blipFill>
        <p:spPr>
          <a:xfrm>
            <a:off x="6072450" y="2849950"/>
            <a:ext cx="3119024" cy="18975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8"/>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デバッグビューを実装する</a:t>
            </a:r>
            <a:endParaRPr/>
          </a:p>
        </p:txBody>
      </p:sp>
      <p:sp>
        <p:nvSpPr>
          <p:cNvPr id="509" name="Google Shape;509;p68"/>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それぞれのレイがどのような動きをしているのか？正しくレイがヒットしているのか？を知りたい</a:t>
            </a:r>
            <a:endParaRPr/>
          </a:p>
          <a:p>
            <a:pPr indent="0" lvl="0" marL="0" rtl="0" algn="l">
              <a:spcBef>
                <a:spcPts val="1200"/>
              </a:spcBef>
              <a:spcAft>
                <a:spcPts val="0"/>
              </a:spcAft>
              <a:buNone/>
            </a:pPr>
            <a:r>
              <a:rPr lang="ja"/>
              <a:t>取得したいデータをデバッグ用配列に格納する</a:t>
            </a:r>
            <a:endParaRPr/>
          </a:p>
          <a:p>
            <a:pPr indent="0" lvl="0" marL="0" rtl="0" algn="l">
              <a:spcBef>
                <a:spcPts val="1200"/>
              </a:spcBef>
              <a:spcAft>
                <a:spcPts val="0"/>
              </a:spcAft>
              <a:buNone/>
            </a:pPr>
            <a:r>
              <a:rPr lang="ja"/>
              <a:t>デバッグがオンの時だけデータを取得し表示する</a:t>
            </a:r>
            <a:endParaRPr/>
          </a:p>
          <a:p>
            <a:pPr indent="0" lvl="0" marL="0" rtl="0" algn="l">
              <a:spcBef>
                <a:spcPts val="1200"/>
              </a:spcBef>
              <a:spcAft>
                <a:spcPts val="0"/>
              </a:spcAft>
              <a:buNone/>
            </a:pPr>
            <a:r>
              <a:rPr b="1" lang="ja" sz="2100"/>
              <a:t>デバッグビューめちゃくちゃ大事！！</a:t>
            </a:r>
            <a:endParaRPr b="1" sz="2100"/>
          </a:p>
          <a:p>
            <a:pPr indent="0" lvl="0" marL="0" rtl="0" algn="l">
              <a:spcBef>
                <a:spcPts val="1200"/>
              </a:spcBef>
              <a:spcAft>
                <a:spcPts val="1200"/>
              </a:spcAft>
              <a:buNone/>
            </a:pPr>
            <a:r>
              <a:t/>
            </a:r>
            <a:endParaRPr/>
          </a:p>
        </p:txBody>
      </p:sp>
      <p:pic>
        <p:nvPicPr>
          <p:cNvPr id="510" name="Google Shape;510;p68"/>
          <p:cNvPicPr preferRelativeResize="0"/>
          <p:nvPr/>
        </p:nvPicPr>
        <p:blipFill>
          <a:blip r:embed="rId3">
            <a:alphaModFix/>
          </a:blip>
          <a:stretch>
            <a:fillRect/>
          </a:stretch>
        </p:blipFill>
        <p:spPr>
          <a:xfrm>
            <a:off x="5218150" y="2532025"/>
            <a:ext cx="3898700" cy="2611475"/>
          </a:xfrm>
          <a:prstGeom prst="rect">
            <a:avLst/>
          </a:prstGeom>
          <a:noFill/>
          <a:ln>
            <a:noFill/>
          </a:ln>
        </p:spPr>
      </p:pic>
      <p:pic>
        <p:nvPicPr>
          <p:cNvPr id="511" name="Google Shape;511;p68"/>
          <p:cNvPicPr preferRelativeResize="0"/>
          <p:nvPr/>
        </p:nvPicPr>
        <p:blipFill>
          <a:blip r:embed="rId4">
            <a:alphaModFix/>
          </a:blip>
          <a:stretch>
            <a:fillRect/>
          </a:stretch>
        </p:blipFill>
        <p:spPr>
          <a:xfrm>
            <a:off x="311700" y="3183800"/>
            <a:ext cx="3038475" cy="323850"/>
          </a:xfrm>
          <a:prstGeom prst="rect">
            <a:avLst/>
          </a:prstGeom>
          <a:noFill/>
          <a:ln>
            <a:noFill/>
          </a:ln>
        </p:spPr>
      </p:pic>
      <p:pic>
        <p:nvPicPr>
          <p:cNvPr id="512" name="Google Shape;512;p68"/>
          <p:cNvPicPr preferRelativeResize="0"/>
          <p:nvPr/>
        </p:nvPicPr>
        <p:blipFill>
          <a:blip r:embed="rId5">
            <a:alphaModFix/>
          </a:blip>
          <a:stretch>
            <a:fillRect/>
          </a:stretch>
        </p:blipFill>
        <p:spPr>
          <a:xfrm>
            <a:off x="311700" y="3653975"/>
            <a:ext cx="2800350" cy="11620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今後の課題</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0"/>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今後の課題</a:t>
            </a:r>
            <a:endParaRPr/>
          </a:p>
        </p:txBody>
      </p:sp>
      <p:sp>
        <p:nvSpPr>
          <p:cNvPr id="523" name="Google Shape;523;p70"/>
          <p:cNvSpPr txBox="1"/>
          <p:nvPr>
            <p:ph idx="1" type="body"/>
          </p:nvPr>
        </p:nvSpPr>
        <p:spPr>
          <a:xfrm>
            <a:off x="311700" y="863550"/>
            <a:ext cx="8520600" cy="428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a:t>
            </a:r>
            <a:r>
              <a:rPr lang="ja"/>
              <a:t>まだまだ最適化の余地は残されてる</a:t>
            </a:r>
            <a:endParaRPr/>
          </a:p>
          <a:p>
            <a:pPr indent="0" lvl="0" marL="0" rtl="0" algn="l">
              <a:spcBef>
                <a:spcPts val="1200"/>
              </a:spcBef>
              <a:spcAft>
                <a:spcPts val="0"/>
              </a:spcAft>
              <a:buNone/>
            </a:pPr>
            <a:r>
              <a:rPr lang="ja"/>
              <a:t>　・アルゴリズムの改善、メモリアクセスの改善</a:t>
            </a:r>
            <a:endParaRPr/>
          </a:p>
          <a:p>
            <a:pPr indent="0" lvl="0" marL="0" rtl="0" algn="l">
              <a:spcBef>
                <a:spcPts val="1200"/>
              </a:spcBef>
              <a:spcAft>
                <a:spcPts val="0"/>
              </a:spcAft>
              <a:buNone/>
            </a:pPr>
            <a:r>
              <a:rPr lang="ja"/>
              <a:t>・カメラが上向き、下向きになったときにレイが飛ぶ方向が正しくない</a:t>
            </a:r>
            <a:endParaRPr/>
          </a:p>
          <a:p>
            <a:pPr indent="0" lvl="0" marL="0" rtl="0" algn="l">
              <a:spcBef>
                <a:spcPts val="1200"/>
              </a:spcBef>
              <a:spcAft>
                <a:spcPts val="0"/>
              </a:spcAft>
              <a:buNone/>
            </a:pPr>
            <a:r>
              <a:rPr lang="ja"/>
              <a:t>　・ジンバルロックを起こしているので、ちゃんとクオータニオンで計算すべき</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ja"/>
              <a:t>・視錐台の外側は常に表示設定をオンにしておく</a:t>
            </a:r>
            <a:endParaRPr/>
          </a:p>
          <a:p>
            <a:pPr indent="0" lvl="0" marL="0" rtl="0" algn="l">
              <a:spcBef>
                <a:spcPts val="1200"/>
              </a:spcBef>
              <a:spcAft>
                <a:spcPts val="0"/>
              </a:spcAft>
              <a:buNone/>
            </a:pPr>
            <a:r>
              <a:rPr lang="ja"/>
              <a:t>　・処理落ちすると数フレームくらい何も表示されない不具合がある</a:t>
            </a:r>
            <a:endParaRPr/>
          </a:p>
          <a:p>
            <a:pPr indent="0" lvl="0" marL="0" rtl="0" algn="l">
              <a:spcBef>
                <a:spcPts val="1200"/>
              </a:spcBef>
              <a:spcAft>
                <a:spcPts val="1200"/>
              </a:spcAft>
              <a:buClr>
                <a:schemeClr val="dk1"/>
              </a:buClr>
              <a:buSzPts val="1100"/>
              <a:buFont typeface="Arial"/>
              <a:buNone/>
            </a:pPr>
            <a:r>
              <a:rPr lang="ja"/>
              <a:t>　・処理落ちに備えて、表示領域の外は常に表示しておくなどの対処が必要</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まとめ</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このセッションを聞くにあたって</a:t>
            </a:r>
            <a:endParaRPr/>
          </a:p>
        </p:txBody>
      </p:sp>
      <p:sp>
        <p:nvSpPr>
          <p:cNvPr id="98" name="Google Shape;98;p18"/>
          <p:cNvSpPr txBox="1"/>
          <p:nvPr>
            <p:ph idx="1" type="body"/>
          </p:nvPr>
        </p:nvSpPr>
        <p:spPr>
          <a:xfrm>
            <a:off x="311700" y="863550"/>
            <a:ext cx="8520600" cy="413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700"/>
              <a:t>・</a:t>
            </a:r>
            <a:r>
              <a:rPr lang="ja" sz="2700"/>
              <a:t>質問、意見、感想、指摘は大歓迎</a:t>
            </a:r>
            <a:endParaRPr sz="2700"/>
          </a:p>
          <a:p>
            <a:pPr indent="0" lvl="0" marL="0" rtl="0" algn="l">
              <a:spcBef>
                <a:spcPts val="1200"/>
              </a:spcBef>
              <a:spcAft>
                <a:spcPts val="0"/>
              </a:spcAft>
              <a:buNone/>
            </a:pPr>
            <a:r>
              <a:rPr lang="ja" sz="2700"/>
              <a:t>・随時コメントにて受け付けます</a:t>
            </a:r>
            <a:endParaRPr sz="2700"/>
          </a:p>
          <a:p>
            <a:pPr indent="0" lvl="0" marL="0" rtl="0" algn="l">
              <a:spcBef>
                <a:spcPts val="1200"/>
              </a:spcBef>
              <a:spcAft>
                <a:spcPts val="0"/>
              </a:spcAft>
              <a:buNone/>
            </a:pPr>
            <a:r>
              <a:rPr lang="ja" sz="2700"/>
              <a:t>・リアルは最後に受け付けます</a:t>
            </a:r>
            <a:endParaRPr sz="2700"/>
          </a:p>
          <a:p>
            <a:pPr indent="0" lvl="0" marL="0" rtl="0" algn="l">
              <a:spcBef>
                <a:spcPts val="1200"/>
              </a:spcBef>
              <a:spcAft>
                <a:spcPts val="1200"/>
              </a:spcAft>
              <a:buNone/>
            </a:pPr>
            <a:r>
              <a:rPr lang="ja" sz="2700"/>
              <a:t>・指摘はほどほどにしていただけるとありがたいです</a:t>
            </a:r>
            <a:endParaRPr sz="27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2"/>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まとめ</a:t>
            </a:r>
            <a:endParaRPr/>
          </a:p>
        </p:txBody>
      </p:sp>
      <p:sp>
        <p:nvSpPr>
          <p:cNvPr id="534" name="Google Shape;534;p72"/>
          <p:cNvSpPr txBox="1"/>
          <p:nvPr>
            <p:ph idx="1" type="body"/>
          </p:nvPr>
        </p:nvSpPr>
        <p:spPr>
          <a:xfrm>
            <a:off x="311700" y="863550"/>
            <a:ext cx="8832300" cy="3933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ja" sz="2100"/>
              <a:t>良いところ</a:t>
            </a:r>
            <a:endParaRPr b="1" sz="2100"/>
          </a:p>
          <a:p>
            <a:pPr indent="0" lvl="0" marL="0" rtl="0" algn="l">
              <a:spcBef>
                <a:spcPts val="1200"/>
              </a:spcBef>
              <a:spcAft>
                <a:spcPts val="0"/>
              </a:spcAft>
              <a:buNone/>
            </a:pPr>
            <a:r>
              <a:rPr lang="ja"/>
              <a:t>・</a:t>
            </a:r>
            <a:r>
              <a:rPr lang="ja"/>
              <a:t>レイキャスト方式のオクルージョンカリングでパフォーマンス向上が実証できた</a:t>
            </a:r>
            <a:endParaRPr/>
          </a:p>
          <a:p>
            <a:pPr indent="0" lvl="0" marL="0" rtl="0" algn="l">
              <a:spcBef>
                <a:spcPts val="1200"/>
              </a:spcBef>
              <a:spcAft>
                <a:spcPts val="0"/>
              </a:spcAft>
              <a:buNone/>
            </a:pPr>
            <a:r>
              <a:rPr lang="ja"/>
              <a:t>・自動生成 + マップ変更要素 という特殊な要件であれば有効な手だて</a:t>
            </a:r>
            <a:endParaRPr/>
          </a:p>
          <a:p>
            <a:pPr indent="0" lvl="0" marL="0" rtl="0" algn="l">
              <a:spcBef>
                <a:spcPts val="1200"/>
              </a:spcBef>
              <a:spcAft>
                <a:spcPts val="0"/>
              </a:spcAft>
              <a:buNone/>
            </a:pPr>
            <a:r>
              <a:rPr lang="ja"/>
              <a:t>・アルゴリズムは複雑になりがち</a:t>
            </a:r>
            <a:endParaRPr/>
          </a:p>
          <a:p>
            <a:pPr indent="0" lvl="0" marL="0" rtl="0" algn="l">
              <a:spcBef>
                <a:spcPts val="1200"/>
              </a:spcBef>
              <a:spcAft>
                <a:spcPts val="0"/>
              </a:spcAft>
              <a:buClr>
                <a:schemeClr val="dk1"/>
              </a:buClr>
              <a:buSzPts val="1100"/>
              <a:buFont typeface="Arial"/>
              <a:buNone/>
            </a:pPr>
            <a:r>
              <a:rPr lang="ja"/>
              <a:t>・自前実装なので小回りが効く</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ja" sz="2100"/>
              <a:t>話せなかったこと</a:t>
            </a:r>
            <a:endParaRPr b="1" sz="2100"/>
          </a:p>
          <a:p>
            <a:pPr indent="0" lvl="0" marL="0" rtl="0" algn="l">
              <a:spcBef>
                <a:spcPts val="1200"/>
              </a:spcBef>
              <a:spcAft>
                <a:spcPts val="0"/>
              </a:spcAft>
              <a:buNone/>
            </a:pPr>
            <a:r>
              <a:rPr lang="ja"/>
              <a:t>　・レイキャストカリング特有のデメリットと解消方法</a:t>
            </a:r>
            <a:endParaRPr/>
          </a:p>
          <a:p>
            <a:pPr indent="0" lvl="0" marL="0" rtl="0" algn="l">
              <a:spcBef>
                <a:spcPts val="1200"/>
              </a:spcBef>
              <a:spcAft>
                <a:spcPts val="1200"/>
              </a:spcAft>
              <a:buNone/>
            </a:pPr>
            <a:r>
              <a:rPr lang="ja"/>
              <a:t>　・より詳細なアルゴリズムの解説</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3"/>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持ち帰っていただきたいこと</a:t>
            </a:r>
            <a:endParaRPr/>
          </a:p>
        </p:txBody>
      </p:sp>
      <p:sp>
        <p:nvSpPr>
          <p:cNvPr id="540" name="Google Shape;540;p73"/>
          <p:cNvSpPr txBox="1"/>
          <p:nvPr>
            <p:ph idx="1" type="body"/>
          </p:nvPr>
        </p:nvSpPr>
        <p:spPr>
          <a:xfrm>
            <a:off x="311700" y="863550"/>
            <a:ext cx="8520600" cy="413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2900"/>
              <a:t>・今</a:t>
            </a:r>
            <a:r>
              <a:rPr lang="ja" sz="2900"/>
              <a:t>まで</a:t>
            </a:r>
            <a:r>
              <a:rPr lang="ja" sz="2900"/>
              <a:t>説明</a:t>
            </a:r>
            <a:r>
              <a:rPr lang="ja" sz="2900"/>
              <a:t>した</a:t>
            </a:r>
            <a:r>
              <a:rPr lang="ja" sz="2900"/>
              <a:t>方法で最適化ができた</a:t>
            </a:r>
            <a:endParaRPr sz="2900"/>
          </a:p>
          <a:p>
            <a:pPr indent="0" lvl="0" marL="0" rtl="0" algn="l">
              <a:spcBef>
                <a:spcPts val="1200"/>
              </a:spcBef>
              <a:spcAft>
                <a:spcPts val="0"/>
              </a:spcAft>
              <a:buNone/>
            </a:pPr>
            <a:r>
              <a:rPr lang="ja" sz="2900"/>
              <a:t>・その実装がOSSで公開されている</a:t>
            </a:r>
            <a:endParaRPr sz="2900"/>
          </a:p>
          <a:p>
            <a:pPr indent="0" lvl="0" marL="0" rtl="0" algn="l">
              <a:spcBef>
                <a:spcPts val="1200"/>
              </a:spcBef>
              <a:spcAft>
                <a:spcPts val="0"/>
              </a:spcAft>
              <a:buNone/>
            </a:pPr>
            <a:r>
              <a:rPr lang="ja" sz="2000" u="sng">
                <a:solidFill>
                  <a:schemeClr val="hlink"/>
                </a:solidFill>
                <a:hlinkClick r:id="rId3"/>
              </a:rPr>
              <a:t>https://github.com/sakastudio/RaycastCulling</a:t>
            </a:r>
            <a:endParaRPr sz="2000"/>
          </a:p>
          <a:p>
            <a:pPr indent="0" lvl="0" marL="0" rtl="0" algn="l">
              <a:spcBef>
                <a:spcPts val="1200"/>
              </a:spcBef>
              <a:spcAft>
                <a:spcPts val="1200"/>
              </a:spcAft>
              <a:buNone/>
            </a:pPr>
            <a:r>
              <a:rPr lang="ja" sz="2900"/>
              <a:t>・困ったら開発者に聞く（@sakastudio_）</a:t>
            </a:r>
            <a:endParaRPr sz="2900"/>
          </a:p>
        </p:txBody>
      </p:sp>
      <p:pic>
        <p:nvPicPr>
          <p:cNvPr id="541" name="Google Shape;541;p73"/>
          <p:cNvPicPr preferRelativeResize="0"/>
          <p:nvPr/>
        </p:nvPicPr>
        <p:blipFill>
          <a:blip r:embed="rId4">
            <a:alphaModFix/>
          </a:blip>
          <a:stretch>
            <a:fillRect/>
          </a:stretch>
        </p:blipFill>
        <p:spPr>
          <a:xfrm>
            <a:off x="7275700" y="3275200"/>
            <a:ext cx="1868300" cy="18683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質疑応答</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ja"/>
              <a:t>オクルージョンカリング</a:t>
            </a:r>
            <a:r>
              <a:rPr lang="ja"/>
              <a:t>とは</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オクルージョンカリングとは</a:t>
            </a:r>
            <a:endParaRPr/>
          </a:p>
        </p:txBody>
      </p:sp>
      <p:sp>
        <p:nvSpPr>
          <p:cNvPr id="109" name="Google Shape;109;p20"/>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グラフィックの最適化手法の一つ</a:t>
            </a:r>
            <a:endParaRPr/>
          </a:p>
          <a:p>
            <a:pPr indent="0" lvl="0" marL="0" rtl="0" algn="l">
              <a:spcBef>
                <a:spcPts val="1200"/>
              </a:spcBef>
              <a:spcAft>
                <a:spcPts val="0"/>
              </a:spcAft>
              <a:buNone/>
            </a:pPr>
            <a:r>
              <a:rPr lang="ja"/>
              <a:t>オブジェクトの重なりによって見えなくなっている部分のレンダリングを</a:t>
            </a:r>
            <a:endParaRPr/>
          </a:p>
          <a:p>
            <a:pPr indent="0" lvl="0" marL="0" rtl="0" algn="l">
              <a:spcBef>
                <a:spcPts val="1200"/>
              </a:spcBef>
              <a:spcAft>
                <a:spcPts val="1200"/>
              </a:spcAft>
              <a:buNone/>
            </a:pPr>
            <a:r>
              <a:rPr lang="ja"/>
              <a:t>行わないようにする</a:t>
            </a:r>
            <a:endParaRPr/>
          </a:p>
        </p:txBody>
      </p:sp>
      <p:pic>
        <p:nvPicPr>
          <p:cNvPr id="110" name="Google Shape;110;p20"/>
          <p:cNvPicPr preferRelativeResize="0"/>
          <p:nvPr/>
        </p:nvPicPr>
        <p:blipFill>
          <a:blip r:embed="rId3">
            <a:alphaModFix/>
          </a:blip>
          <a:stretch>
            <a:fillRect/>
          </a:stretch>
        </p:blipFill>
        <p:spPr>
          <a:xfrm>
            <a:off x="112800" y="2359375"/>
            <a:ext cx="3977786" cy="2413238"/>
          </a:xfrm>
          <a:prstGeom prst="rect">
            <a:avLst/>
          </a:prstGeom>
          <a:noFill/>
          <a:ln>
            <a:noFill/>
          </a:ln>
        </p:spPr>
      </p:pic>
      <p:pic>
        <p:nvPicPr>
          <p:cNvPr id="111" name="Google Shape;111;p20"/>
          <p:cNvPicPr preferRelativeResize="0"/>
          <p:nvPr/>
        </p:nvPicPr>
        <p:blipFill>
          <a:blip r:embed="rId4">
            <a:alphaModFix/>
          </a:blip>
          <a:stretch>
            <a:fillRect/>
          </a:stretch>
        </p:blipFill>
        <p:spPr>
          <a:xfrm>
            <a:off x="5053390" y="2359386"/>
            <a:ext cx="3977786" cy="2413238"/>
          </a:xfrm>
          <a:prstGeom prst="rect">
            <a:avLst/>
          </a:prstGeom>
          <a:noFill/>
          <a:ln>
            <a:noFill/>
          </a:ln>
        </p:spPr>
      </p:pic>
      <p:sp>
        <p:nvSpPr>
          <p:cNvPr id="112" name="Google Shape;112;p20"/>
          <p:cNvSpPr txBox="1"/>
          <p:nvPr>
            <p:ph idx="1" type="body"/>
          </p:nvPr>
        </p:nvSpPr>
        <p:spPr>
          <a:xfrm>
            <a:off x="1735200" y="4663225"/>
            <a:ext cx="7408800" cy="329100"/>
          </a:xfrm>
          <a:prstGeom prst="rect">
            <a:avLst/>
          </a:prstGeom>
        </p:spPr>
        <p:txBody>
          <a:bodyPr anchorCtr="0" anchor="b" bIns="91425" lIns="91425" spcFirstLastPara="1" rIns="91425" wrap="square" tIns="91425">
            <a:normAutofit/>
          </a:bodyPr>
          <a:lstStyle/>
          <a:p>
            <a:pPr indent="0" lvl="0" marL="457200" rtl="0" algn="r">
              <a:spcBef>
                <a:spcPts val="0"/>
              </a:spcBef>
              <a:spcAft>
                <a:spcPts val="1200"/>
              </a:spcAft>
              <a:buSzPts val="636"/>
              <a:buNone/>
            </a:pPr>
            <a:r>
              <a:rPr lang="ja" sz="753"/>
              <a:t>画像引用 Unityマニュアル.「オクルージョンカリング」. https://docs.unity3d.com/ja/2018.4/Manual/OcclusionCulling.html  (参照 2023-8-15</a:t>
            </a:r>
            <a:endParaRPr sz="753"/>
          </a:p>
        </p:txBody>
      </p:sp>
      <p:sp>
        <p:nvSpPr>
          <p:cNvPr id="113" name="Google Shape;113;p20"/>
          <p:cNvSpPr/>
          <p:nvPr/>
        </p:nvSpPr>
        <p:spPr>
          <a:xfrm>
            <a:off x="4223088" y="2851350"/>
            <a:ext cx="697800" cy="1592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311704" y="2446937"/>
            <a:ext cx="3822717" cy="2770975"/>
          </a:xfrm>
          <a:prstGeom prst="rect">
            <a:avLst/>
          </a:prstGeom>
          <a:noFill/>
          <a:ln>
            <a:noFill/>
          </a:ln>
        </p:spPr>
      </p:pic>
      <p:sp>
        <p:nvSpPr>
          <p:cNvPr id="119" name="Google Shape;119;p21"/>
          <p:cNvSpPr txBox="1"/>
          <p:nvPr>
            <p:ph type="title"/>
          </p:nvPr>
        </p:nvSpPr>
        <p:spPr>
          <a:xfrm>
            <a:off x="311700" y="17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用語解説 </a:t>
            </a:r>
            <a:r>
              <a:rPr lang="ja"/>
              <a:t>Occluder(</a:t>
            </a:r>
            <a:r>
              <a:rPr lang="ja"/>
              <a:t>遮蔽物)とは</a:t>
            </a:r>
            <a:endParaRPr/>
          </a:p>
        </p:txBody>
      </p:sp>
      <p:sp>
        <p:nvSpPr>
          <p:cNvPr id="120" name="Google Shape;120;p21"/>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ja" sz="2200"/>
              <a:t>遮蔽を行うオブジェクトのこと</a:t>
            </a:r>
            <a:endParaRPr b="1" sz="2200"/>
          </a:p>
          <a:p>
            <a:pPr indent="0" lvl="0" marL="0" rtl="0" algn="l">
              <a:spcBef>
                <a:spcPts val="1200"/>
              </a:spcBef>
              <a:spcAft>
                <a:spcPts val="0"/>
              </a:spcAft>
              <a:buNone/>
            </a:pPr>
            <a:r>
              <a:rPr lang="ja"/>
              <a:t>このオブジェクトに</a:t>
            </a:r>
            <a:r>
              <a:rPr lang="ja"/>
              <a:t>遮蔽される</a:t>
            </a:r>
            <a:r>
              <a:rPr lang="ja"/>
              <a:t>オブジェクトはレンダリングから除外される</a:t>
            </a:r>
            <a:endParaRPr/>
          </a:p>
          <a:p>
            <a:pPr indent="0" lvl="0" marL="0" rtl="0" algn="l">
              <a:spcBef>
                <a:spcPts val="1200"/>
              </a:spcBef>
              <a:spcAft>
                <a:spcPts val="1200"/>
              </a:spcAft>
              <a:buNone/>
            </a:pPr>
            <a:r>
              <a:t/>
            </a:r>
            <a:endParaRPr/>
          </a:p>
        </p:txBody>
      </p:sp>
      <p:sp>
        <p:nvSpPr>
          <p:cNvPr id="121" name="Google Shape;121;p21"/>
          <p:cNvSpPr txBox="1"/>
          <p:nvPr>
            <p:ph idx="1" type="body"/>
          </p:nvPr>
        </p:nvSpPr>
        <p:spPr>
          <a:xfrm>
            <a:off x="4606850" y="2622500"/>
            <a:ext cx="5129400" cy="10227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ja" sz="1465"/>
              <a:t>Occluder</a:t>
            </a:r>
            <a:r>
              <a:rPr lang="ja" sz="1465"/>
              <a:t>オブジェクト（オレンジ）</a:t>
            </a:r>
            <a:endParaRPr sz="1465"/>
          </a:p>
          <a:p>
            <a:pPr indent="0" lvl="0" marL="0" rtl="0" algn="l">
              <a:lnSpc>
                <a:spcPct val="105000"/>
              </a:lnSpc>
              <a:spcBef>
                <a:spcPts val="1200"/>
              </a:spcBef>
              <a:spcAft>
                <a:spcPts val="1200"/>
              </a:spcAft>
              <a:buSzPts val="1018"/>
              <a:buNone/>
            </a:pPr>
            <a:r>
              <a:rPr lang="ja" sz="1465"/>
              <a:t>この裏にあるオブジェクトはレンダリングされない</a:t>
            </a:r>
            <a:endParaRPr sz="1465"/>
          </a:p>
        </p:txBody>
      </p:sp>
      <p:cxnSp>
        <p:nvCxnSpPr>
          <p:cNvPr id="122" name="Google Shape;122;p21"/>
          <p:cNvCxnSpPr/>
          <p:nvPr/>
        </p:nvCxnSpPr>
        <p:spPr>
          <a:xfrm flipH="1">
            <a:off x="3324450" y="2878400"/>
            <a:ext cx="1352100" cy="325200"/>
          </a:xfrm>
          <a:prstGeom prst="straightConnector1">
            <a:avLst/>
          </a:prstGeom>
          <a:noFill/>
          <a:ln cap="flat" cmpd="sng" w="38100">
            <a:solidFill>
              <a:schemeClr val="dk2"/>
            </a:solidFill>
            <a:prstDash val="solid"/>
            <a:round/>
            <a:headEnd len="med" w="med" type="none"/>
            <a:tailEnd len="med" w="med" type="none"/>
          </a:ln>
        </p:spPr>
      </p:cxnSp>
      <p:sp>
        <p:nvSpPr>
          <p:cNvPr id="123" name="Google Shape;123;p21"/>
          <p:cNvSpPr txBox="1"/>
          <p:nvPr>
            <p:ph idx="1" type="body"/>
          </p:nvPr>
        </p:nvSpPr>
        <p:spPr>
          <a:xfrm>
            <a:off x="4432600" y="3603450"/>
            <a:ext cx="5129400" cy="10227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1200"/>
              </a:spcAft>
              <a:buSzPts val="1018"/>
              <a:buNone/>
            </a:pPr>
            <a:r>
              <a:rPr lang="ja" sz="1465"/>
              <a:t>Occluderの</a:t>
            </a:r>
            <a:r>
              <a:rPr lang="ja" sz="1465"/>
              <a:t>裏にあるOccluderはレンダリングされない</a:t>
            </a:r>
            <a:endParaRPr sz="1465"/>
          </a:p>
        </p:txBody>
      </p:sp>
      <p:cxnSp>
        <p:nvCxnSpPr>
          <p:cNvPr id="124" name="Google Shape;124;p21"/>
          <p:cNvCxnSpPr/>
          <p:nvPr/>
        </p:nvCxnSpPr>
        <p:spPr>
          <a:xfrm rot="10800000">
            <a:off x="4153925" y="3812400"/>
            <a:ext cx="341400" cy="69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