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i0NwHh1OWdLalsnpUsL+wDs2VK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E11F294-DDF0-4FD0-AB16-9425BF574E7F}">
  <a:tblStyle styleId="{2E11F294-DDF0-4FD0-AB16-9425BF574E7F}"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453" autoAdjust="0"/>
  </p:normalViewPr>
  <p:slideViewPr>
    <p:cSldViewPr snapToGrid="0">
      <p:cViewPr varScale="1">
        <p:scale>
          <a:sx n="136" d="100"/>
          <a:sy n="136" d="100"/>
        </p:scale>
        <p:origin x="2166"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ja-JP"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ec9c413ed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ec9c413ed9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181" name="Google Shape;181;g2ec9c413ed9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f3a7264ecf_0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f3a7264ecf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189" name="Google Shape;189;g2f3a7264ecf_0_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ec9c413ed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2ec9c413ed9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202" name="Google Shape;202;g2ec9c413ed9_0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ec6386c274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g2ec6386c27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ec6386c27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2ec6386c274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219" name="Google Shape;219;g2ec6386c274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c9c413ed9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ec9c413ed9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endParaRPr dirty="0">
              <a:latin typeface="Arial"/>
              <a:ea typeface="Arial"/>
              <a:cs typeface="Arial"/>
              <a:sym typeface="Arial"/>
            </a:endParaRPr>
          </a:p>
        </p:txBody>
      </p:sp>
      <p:sp>
        <p:nvSpPr>
          <p:cNvPr id="235" name="Google Shape;235;g2ec9c413ed9_0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ec9c413ed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ec9c413ed9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246" name="Google Shape;246;g2ec9c413ed9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ec9c413ed9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2ec9c413ed9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257" name="Google Shape;257;g2ec9c413ed9_0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ec6386c274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2ec6386c27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edcc17d97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2edcc17d97f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277" name="Google Shape;277;g2edcc17d97f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f256d403d5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2f256d403d5_1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287" name="Google Shape;287;g2f256d403d5_1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edcc17d97f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2edcc17d97f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300" name="Google Shape;300;g2edcc17d97f_0_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f1799c5e5e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f1799c5e5e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317" name="Google Shape;317;g2f1799c5e5e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dcc17d97f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2edcc17d97f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335" name="Google Shape;335;g2edcc17d97f_0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edcc17d97f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edcc17d97f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366" name="Google Shape;366;g2edcc17d97f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ee0c7a6a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2ee0c7a6a7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414" name="Google Shape;414;g2ee0c7a6a72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f30480909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g2f3048090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eccf64dd8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2eccf64dd8f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438" name="Google Shape;438;g2eccf64dd8f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ee0c7a6a7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2ee0c7a6a72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455" name="Google Shape;455;g2ee0c7a6a72_0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efab0a9f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2efab0a9f3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479" name="Google Shape;479;g2efab0a9f3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103" name="Google Shape;103;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ee0c7a6a72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g2ee0c7a6a72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507" name="Google Shape;507;g2ee0c7a6a72_0_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f01585d48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2f01585d48f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526" name="Google Shape;526;g2f01585d48f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f30480909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g2f30480909f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559" name="Google Shape;559;g2f30480909f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80054cff8a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280054cff8a_0_2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574" name="Google Shape;574;g280054cff8a_0_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f3edd89cc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2f3edd89cc1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589" name="Google Shape;589;g2f3edd89cc1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ec6386c274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g2ec6386c27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efe0fa027a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g2efe0fa027a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607" name="Google Shape;607;g2efe0fa027a_0_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f256d403d5_1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g2f256d403d5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f01585d48f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2f01585d48f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latin typeface="Arial"/>
              <a:ea typeface="Arial"/>
              <a:cs typeface="Arial"/>
              <a:sym typeface="Arial"/>
            </a:endParaRPr>
          </a:p>
        </p:txBody>
      </p:sp>
      <p:sp>
        <p:nvSpPr>
          <p:cNvPr id="626" name="Google Shape;626;g2f01585d48f_0_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f256d403d5_1_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0" name="Google Shape;640;g2f256d403d5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f07f55c47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2f07f55c472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48" name="Google Shape;648;g2f07f55c472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f01585d48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g2f01585d48f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62" name="Google Shape;662;g2f01585d48f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f01585d48f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f01585d48f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76" name="Google Shape;676;g2f01585d48f_1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f01585d48f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2f01585d48f_1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90" name="Google Shape;690;g2f01585d48f_1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f0bcc1452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g2f0bcc1452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713" name="Google Shape;713;g2f0bcc1452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f0bcc1452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2f0bcc14527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47" name="Google Shape;747;g2f0bcc14527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7fb18a5ba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g27fb18a5ba7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64" name="Google Shape;764;g27fb18a5ba7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7fb18a5ba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27fb18a5ba7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95" name="Google Shape;795;g27fb18a5ba7_0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f256d403d5_1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4" name="Google Shape;814;g2f256d403d5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2f07f55c47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2f07f55c472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22" name="Google Shape;822;g2f07f55c472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2f256d403d5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2f256d403d5_1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48" name="Google Shape;848;g2f256d403d5_1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f0bcc14527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g2f0bcc14527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65" name="Google Shape;865;g2f0bcc14527_0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2f256d403d5_1_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4" name="Google Shape;884;g2f256d403d5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f0bcc14527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g2f0bcc14527_0_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92" name="Google Shape;892;g2f0bcc14527_0_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f0bcc14527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g2f0bcc14527_0_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06" name="Google Shape;906;g2f0bcc14527_0_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280054cff8a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4" name="Google Shape;934;g280054cff8a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35" name="Google Shape;935;g280054cff8a_0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2f3a7264ecf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0" name="Google Shape;950;g2f3a7264ec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2f3a7264ec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g2f3a7264ecf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58" name="Google Shape;958;g2f3a7264ecf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2f3a7264ecf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g2f3a7264ecf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88" name="Google Shape;988;g2f3a7264ecf_0_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f3a7264ecf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g2f3a7264ecf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014" name="Google Shape;1014;g2f3a7264ecf_0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2f3a7264ecf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g2f3a7264ecf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030" name="Google Shape;1030;g2f3a7264ecf_0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2f3a7264ecf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g2f3a7264ecf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054" name="Google Shape;1054;g2f3a7264ecf_0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f3a7264ec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g2f3a7264ecf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071" name="Google Shape;1071;g2f3a7264ecf_0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2f3edd89cc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g2f3edd89cc1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1099" name="Google Shape;1099;g2f3edd89cc1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2f0bcc14527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6" name="Google Shape;1106;g2f0bcc1452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2f30480909f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g2f30480909f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1114" name="Google Shape;1114;g2f30480909f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f31edc1f6c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3" name="Google Shape;1123;g2f31edc1f6c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280054cff8a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9" name="Google Shape;1129;g280054cff8a_0_3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130" name="Google Shape;1130;g280054cff8a_0_3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2f3cebdff7e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g2f3cebdff7e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146" name="Google Shape;1146;g2f3cebdff7e_0_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2f0bcc14527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3" name="Google Shape;1203;g2f0bcc14527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204" name="Google Shape;1204;g2f0bcc14527_0_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2f31edc1f6c_0_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5" name="Google Shape;1225;g2f31edc1f6c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2f0bcc14527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1" name="Google Shape;1231;g2f0bcc14527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232" name="Google Shape;1232;g2f0bcc14527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2f30480909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4" name="Google Shape;1274;g2f30480909f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275" name="Google Shape;1275;g2f30480909f_0_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2f30480909f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3" name="Google Shape;1313;g2f30480909f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314" name="Google Shape;1314;g2f30480909f_0_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2f30480909f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2" name="Google Shape;1332;g2f30480909f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333" name="Google Shape;1333;g2f30480909f_0_2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f30480909f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g2f30480909f_0_2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348" name="Google Shape;1348;g2f30480909f_0_2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2f3cebdff7e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3" name="Google Shape;1383;g2f3cebdff7e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384" name="Google Shape;1384;g2f3cebdff7e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2f3cebdff7e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9" name="Google Shape;1419;g2f3cebdff7e_0_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420" name="Google Shape;1420;g2f3cebdff7e_0_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2f256d403d5_1_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7" name="Google Shape;1427;g2f256d403d5_1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f256d403d5_1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3" name="Google Shape;1433;g2f256d403d5_1_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1434" name="Google Shape;1434;g2f256d403d5_1_2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ec9c413ed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2ec9c413ed9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161" name="Google Shape;161;g2ec9c413ed9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c9c413ed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ec9c413ed9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lt1"/>
              </a:solidFill>
              <a:latin typeface="Arial"/>
              <a:ea typeface="Arial"/>
              <a:cs typeface="Arial"/>
              <a:sym typeface="Arial"/>
            </a:endParaRPr>
          </a:p>
        </p:txBody>
      </p:sp>
      <p:sp>
        <p:nvSpPr>
          <p:cNvPr id="169" name="Google Shape;169;g2ec9c413ed9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57"/>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7"/>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5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6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6"/>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6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67"/>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7"/>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6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
        <p:cNvGrpSpPr/>
        <p:nvPr/>
      </p:nvGrpSpPr>
      <p:grpSpPr>
        <a:xfrm>
          <a:off x="0" y="0"/>
          <a:ext cx="0" cy="0"/>
          <a:chOff x="0" y="0"/>
          <a:chExt cx="0" cy="0"/>
        </a:xfrm>
      </p:grpSpPr>
      <p:sp>
        <p:nvSpPr>
          <p:cNvPr id="22" name="Google Shape;22;p5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5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7"/>
        <p:cNvGrpSpPr/>
        <p:nvPr/>
      </p:nvGrpSpPr>
      <p:grpSpPr>
        <a:xfrm>
          <a:off x="0" y="0"/>
          <a:ext cx="0" cy="0"/>
          <a:chOff x="0" y="0"/>
          <a:chExt cx="0" cy="0"/>
        </a:xfrm>
      </p:grpSpPr>
      <p:sp>
        <p:nvSpPr>
          <p:cNvPr id="28" name="Google Shape;28;p59"/>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9"/>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5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3"/>
        <p:cNvGrpSpPr/>
        <p:nvPr/>
      </p:nvGrpSpPr>
      <p:grpSpPr>
        <a:xfrm>
          <a:off x="0" y="0"/>
          <a:ext cx="0" cy="0"/>
          <a:chOff x="0" y="0"/>
          <a:chExt cx="0" cy="0"/>
        </a:xfrm>
      </p:grpSpPr>
      <p:sp>
        <p:nvSpPr>
          <p:cNvPr id="34" name="Google Shape;34;p6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0"/>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60"/>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6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0"/>
        <p:cNvGrpSpPr/>
        <p:nvPr/>
      </p:nvGrpSpPr>
      <p:grpSpPr>
        <a:xfrm>
          <a:off x="0" y="0"/>
          <a:ext cx="0" cy="0"/>
          <a:chOff x="0" y="0"/>
          <a:chExt cx="0" cy="0"/>
        </a:xfrm>
      </p:grpSpPr>
      <p:sp>
        <p:nvSpPr>
          <p:cNvPr id="41" name="Google Shape;41;p6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1"/>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61"/>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61"/>
          <p:cNvSpPr txBox="1">
            <a:spLocks noGrp="1"/>
          </p:cNvSpPr>
          <p:nvPr>
            <p:ph type="body" idx="3"/>
          </p:nvPr>
        </p:nvSpPr>
        <p:spPr>
          <a:xfrm>
            <a:off x="4645026" y="1151335"/>
            <a:ext cx="4041775" cy="47982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61"/>
          <p:cNvSpPr txBox="1">
            <a:spLocks noGrp="1"/>
          </p:cNvSpPr>
          <p:nvPr>
            <p:ph type="body" idx="4"/>
          </p:nvPr>
        </p:nvSpPr>
        <p:spPr>
          <a:xfrm>
            <a:off x="4645026" y="1631156"/>
            <a:ext cx="4041775" cy="2963466"/>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6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9"/>
        <p:cNvGrpSpPr/>
        <p:nvPr/>
      </p:nvGrpSpPr>
      <p:grpSpPr>
        <a:xfrm>
          <a:off x="0" y="0"/>
          <a:ext cx="0" cy="0"/>
          <a:chOff x="0" y="0"/>
          <a:chExt cx="0" cy="0"/>
        </a:xfrm>
      </p:grpSpPr>
      <p:sp>
        <p:nvSpPr>
          <p:cNvPr id="50" name="Google Shape;50;p6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4"/>
        <p:cNvGrpSpPr/>
        <p:nvPr/>
      </p:nvGrpSpPr>
      <p:grpSpPr>
        <a:xfrm>
          <a:off x="0" y="0"/>
          <a:ext cx="0" cy="0"/>
          <a:chOff x="0" y="0"/>
          <a:chExt cx="0" cy="0"/>
        </a:xfrm>
      </p:grpSpPr>
      <p:sp>
        <p:nvSpPr>
          <p:cNvPr id="55" name="Google Shape;55;p6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64"/>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4"/>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64"/>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6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65"/>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5"/>
          <p:cNvSpPr>
            <a:spLocks noGrp="1"/>
          </p:cNvSpPr>
          <p:nvPr>
            <p:ph type="pic" idx="2"/>
          </p:nvPr>
        </p:nvSpPr>
        <p:spPr>
          <a:xfrm>
            <a:off x="1792288" y="459581"/>
            <a:ext cx="5486400" cy="3086100"/>
          </a:xfrm>
          <a:prstGeom prst="rect">
            <a:avLst/>
          </a:prstGeom>
          <a:noFill/>
          <a:ln>
            <a:noFill/>
          </a:ln>
        </p:spPr>
      </p:sp>
      <p:sp>
        <p:nvSpPr>
          <p:cNvPr id="68" name="Google Shape;68;p65"/>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6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cstate="screen">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gi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02.gif"/><Relationship Id="rId5" Type="http://schemas.openxmlformats.org/officeDocument/2006/relationships/image" Target="../media/image101.gif"/><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9144000" cy="514350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9" name="Google Shape;89;p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4980" y="0"/>
            <a:ext cx="8314040" cy="5143501"/>
          </a:xfrm>
          <a:prstGeom prst="rect">
            <a:avLst/>
          </a:prstGeom>
          <a:noFill/>
          <a:ln>
            <a:noFill/>
          </a:ln>
        </p:spPr>
      </p:pic>
      <p:pic>
        <p:nvPicPr>
          <p:cNvPr id="90" name="Google Shape;9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0675" y="131075"/>
            <a:ext cx="665275" cy="665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ec9c413ed9_0_28"/>
          <p:cNvSpPr txBox="1">
            <a:spLocks noGrp="1"/>
          </p:cNvSpPr>
          <p:nvPr>
            <p:ph type="ctrTitle"/>
          </p:nvPr>
        </p:nvSpPr>
        <p:spPr>
          <a:xfrm>
            <a:off x="8875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Arial"/>
                <a:ea typeface="Arial"/>
                <a:cs typeface="Arial"/>
                <a:sym typeface="Arial"/>
              </a:rPr>
              <a:t>どっちが目に飛び込んでくる？</a:t>
            </a:r>
            <a:endParaRPr sz="2800">
              <a:solidFill>
                <a:schemeClr val="lt1"/>
              </a:solidFill>
              <a:latin typeface="Arial"/>
              <a:ea typeface="Arial"/>
              <a:cs typeface="Arial"/>
              <a:sym typeface="Arial"/>
            </a:endParaRPr>
          </a:p>
        </p:txBody>
      </p:sp>
      <p:pic>
        <p:nvPicPr>
          <p:cNvPr id="184" name="Google Shape;184;g2ec9c413ed9_0_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7">
            <a:off x="4941950" y="1955353"/>
            <a:ext cx="3314499" cy="1241994"/>
          </a:xfrm>
          <a:prstGeom prst="rect">
            <a:avLst/>
          </a:prstGeom>
          <a:noFill/>
          <a:ln>
            <a:noFill/>
          </a:ln>
        </p:spPr>
      </p:pic>
      <p:sp>
        <p:nvSpPr>
          <p:cNvPr id="185" name="Google Shape;185;g2ec9c413ed9_0_28"/>
          <p:cNvSpPr txBox="1"/>
          <p:nvPr/>
        </p:nvSpPr>
        <p:spPr>
          <a:xfrm>
            <a:off x="1018075" y="2073850"/>
            <a:ext cx="36963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ja-JP" sz="6000" b="1" i="0" u="none" strike="noStrike" cap="none">
                <a:solidFill>
                  <a:srgbClr val="00FFFF"/>
                </a:solidFill>
                <a:latin typeface="Calibri"/>
                <a:ea typeface="Calibri"/>
                <a:cs typeface="Calibri"/>
                <a:sym typeface="Calibri"/>
              </a:rPr>
              <a:t>新発売‼</a:t>
            </a:r>
            <a:endParaRPr sz="6000" b="1" i="0" u="none" strike="noStrike" cap="none">
              <a:solidFill>
                <a:srgbClr val="00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f3a7264ecf_0_232"/>
          <p:cNvSpPr/>
          <p:nvPr/>
        </p:nvSpPr>
        <p:spPr>
          <a:xfrm>
            <a:off x="748175" y="669725"/>
            <a:ext cx="7647600" cy="576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g2f3a7264ecf_0_232"/>
          <p:cNvSpPr txBox="1">
            <a:spLocks noGrp="1"/>
          </p:cNvSpPr>
          <p:nvPr>
            <p:ph type="ctrTitle"/>
          </p:nvPr>
        </p:nvSpPr>
        <p:spPr>
          <a:xfrm>
            <a:off x="88753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「輪郭線」ってそもそも何？</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93" name="Google Shape;193;g2f3a7264ecf_0_232"/>
          <p:cNvSpPr/>
          <p:nvPr/>
        </p:nvSpPr>
        <p:spPr>
          <a:xfrm>
            <a:off x="4441650" y="1365350"/>
            <a:ext cx="4352700" cy="3522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g2f3a7264ecf_0_232"/>
          <p:cNvSpPr txBox="1"/>
          <p:nvPr/>
        </p:nvSpPr>
        <p:spPr>
          <a:xfrm>
            <a:off x="2282650" y="765275"/>
            <a:ext cx="44442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1" i="0" u="none" strike="noStrike" cap="none" dirty="0">
                <a:solidFill>
                  <a:schemeClr val="lt1"/>
                </a:solidFill>
                <a:latin typeface="Arial"/>
                <a:ea typeface="Arial"/>
                <a:cs typeface="Arial"/>
                <a:sym typeface="Arial"/>
              </a:rPr>
              <a:t>輪郭線は「</a:t>
            </a:r>
            <a:r>
              <a:rPr lang="ja-JP" sz="1900" b="1" i="0" u="none" strike="noStrike" cap="none" dirty="0">
                <a:solidFill>
                  <a:schemeClr val="lt1"/>
                </a:solidFill>
                <a:latin typeface="メイリオ" panose="020B0604030504040204" pitchFamily="50" charset="-128"/>
                <a:ea typeface="メイリオ" panose="020B0604030504040204" pitchFamily="50" charset="-128"/>
                <a:sym typeface="Arial"/>
              </a:rPr>
              <a:t>強調</a:t>
            </a:r>
            <a:r>
              <a:rPr lang="ja-JP" sz="1900" b="1" i="0" u="none" strike="noStrike" cap="none" dirty="0">
                <a:solidFill>
                  <a:schemeClr val="lt1"/>
                </a:solidFill>
                <a:latin typeface="Arial"/>
                <a:ea typeface="Arial"/>
                <a:cs typeface="Arial"/>
                <a:sym typeface="Arial"/>
              </a:rPr>
              <a:t>」するための道具</a:t>
            </a:r>
            <a:endParaRPr sz="1900" b="1" i="0" u="none" strike="noStrike" cap="none" dirty="0">
              <a:solidFill>
                <a:schemeClr val="lt1"/>
              </a:solidFill>
              <a:latin typeface="Arial"/>
              <a:ea typeface="Arial"/>
              <a:cs typeface="Arial"/>
              <a:sym typeface="Arial"/>
            </a:endParaRPr>
          </a:p>
        </p:txBody>
      </p:sp>
      <p:sp>
        <p:nvSpPr>
          <p:cNvPr id="195" name="Google Shape;195;g2f3a7264ecf_0_232"/>
          <p:cNvSpPr txBox="1"/>
          <p:nvPr/>
        </p:nvSpPr>
        <p:spPr>
          <a:xfrm>
            <a:off x="4571999" y="1475968"/>
            <a:ext cx="4090200" cy="329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日本語に「</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際立たせる</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」という言葉があるように、「</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キワ</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」を「</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目立たせる</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」ことで特定の事物を</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強調、誇張</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することができます。</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雑誌や新聞の見出し、広告</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などでは、大きな文字に</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二重三重</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に強いコントラストの色で</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輪郭線</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をつける</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強調表現</a:t>
            </a:r>
            <a:r>
              <a:rPr lang="ja-JP" sz="1600" dirty="0">
                <a:solidFill>
                  <a:schemeClr val="lt1"/>
                </a:solidFill>
                <a:latin typeface="メイリオ" panose="020B0604030504040204" pitchFamily="50" charset="-128"/>
                <a:ea typeface="メイリオ" panose="020B0604030504040204" pitchFamily="50" charset="-128"/>
              </a:rPr>
              <a:t>が</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多用</a:t>
            </a:r>
            <a:r>
              <a:rPr lang="ja-JP" sz="1600" dirty="0">
                <a:solidFill>
                  <a:schemeClr val="lt1"/>
                </a:solidFill>
                <a:latin typeface="メイリオ" panose="020B0604030504040204" pitchFamily="50" charset="-128"/>
                <a:ea typeface="メイリオ" panose="020B0604030504040204" pitchFamily="50" charset="-128"/>
              </a:rPr>
              <a:t>され</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ています。</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これらはまさに「</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輪郭線</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」の持つ「</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強調表現</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」を極限まで活用したものといえるでしょう。</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pic>
        <p:nvPicPr>
          <p:cNvPr id="196" name="Google Shape;196;g2f3a7264ecf_0_2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607347">
            <a:off x="286275" y="1508375"/>
            <a:ext cx="1164330" cy="1736399"/>
          </a:xfrm>
          <a:prstGeom prst="rect">
            <a:avLst/>
          </a:prstGeom>
          <a:noFill/>
          <a:ln>
            <a:noFill/>
          </a:ln>
        </p:spPr>
      </p:pic>
      <p:pic>
        <p:nvPicPr>
          <p:cNvPr id="197" name="Google Shape;197;g2f3a7264ecf_0_2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481315">
            <a:off x="286275" y="3186474"/>
            <a:ext cx="4066651" cy="1474225"/>
          </a:xfrm>
          <a:prstGeom prst="rect">
            <a:avLst/>
          </a:prstGeom>
          <a:noFill/>
          <a:ln>
            <a:noFill/>
          </a:ln>
        </p:spPr>
      </p:pic>
      <p:pic>
        <p:nvPicPr>
          <p:cNvPr id="198" name="Google Shape;198;g2f3a7264ecf_0_23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708670">
            <a:off x="1366009" y="1831675"/>
            <a:ext cx="2908285" cy="10897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g2ec9c413ed9_0_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13113" y="610787"/>
            <a:ext cx="5917761" cy="2819076"/>
          </a:xfrm>
          <a:prstGeom prst="rect">
            <a:avLst/>
          </a:prstGeom>
          <a:noFill/>
          <a:ln w="9525" cap="flat" cmpd="sng">
            <a:solidFill>
              <a:schemeClr val="dk1"/>
            </a:solidFill>
            <a:prstDash val="solid"/>
            <a:round/>
            <a:headEnd type="none" w="sm" len="sm"/>
            <a:tailEnd type="none" w="sm" len="sm"/>
          </a:ln>
        </p:spPr>
      </p:pic>
      <p:sp>
        <p:nvSpPr>
          <p:cNvPr id="205" name="Google Shape;205;g2ec9c413ed9_0_53"/>
          <p:cNvSpPr txBox="1">
            <a:spLocks noGrp="1"/>
          </p:cNvSpPr>
          <p:nvPr>
            <p:ph type="ctrTitle"/>
          </p:nvPr>
        </p:nvSpPr>
        <p:spPr>
          <a:xfrm>
            <a:off x="88753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まとめ</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206" name="Google Shape;206;g2ec9c413ed9_0_53"/>
          <p:cNvSpPr/>
          <p:nvPr/>
        </p:nvSpPr>
        <p:spPr>
          <a:xfrm>
            <a:off x="324450" y="3485200"/>
            <a:ext cx="8495100" cy="1383000"/>
          </a:xfrm>
          <a:prstGeom prst="rect">
            <a:avLst/>
          </a:prstGeom>
          <a:solidFill>
            <a:srgbClr val="000000">
              <a:alpha val="6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g2ec9c413ed9_0_53"/>
          <p:cNvSpPr txBox="1"/>
          <p:nvPr/>
        </p:nvSpPr>
        <p:spPr>
          <a:xfrm>
            <a:off x="276874" y="666118"/>
            <a:ext cx="4090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Arial"/>
              <a:ea typeface="Arial"/>
              <a:cs typeface="Arial"/>
              <a:sym typeface="Arial"/>
            </a:endParaRPr>
          </a:p>
        </p:txBody>
      </p:sp>
      <p:sp>
        <p:nvSpPr>
          <p:cNvPr id="208" name="Google Shape;208;g2ec9c413ed9_0_53"/>
          <p:cNvSpPr txBox="1"/>
          <p:nvPr/>
        </p:nvSpPr>
        <p:spPr>
          <a:xfrm>
            <a:off x="417450" y="3514900"/>
            <a:ext cx="83091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理由は</a:t>
            </a:r>
            <a:r>
              <a:rPr lang="ja-JP" sz="1600" dirty="0">
                <a:solidFill>
                  <a:schemeClr val="lt1"/>
                </a:solidFill>
                <a:latin typeface="メイリオ" panose="020B0604030504040204" pitchFamily="50" charset="-128"/>
                <a:ea typeface="メイリオ" panose="020B0604030504040204" pitchFamily="50" charset="-128"/>
              </a:rPr>
              <a:t>さだかではありませんが</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人間の視覚は輪郭線に反応し、輪郭線は</a:t>
            </a:r>
            <a:r>
              <a:rPr lang="ja-JP" sz="1600" dirty="0">
                <a:solidFill>
                  <a:schemeClr val="lt1"/>
                </a:solidFill>
                <a:latin typeface="メイリオ" panose="020B0604030504040204" pitchFamily="50" charset="-128"/>
                <a:ea typeface="メイリオ" panose="020B0604030504040204" pitchFamily="50" charset="-128"/>
              </a:rPr>
              <a:t>それを利用して</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物体の識別をしやすく</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する機能をもちます。そのため、輪郭線は</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図やイラスト、文字の装飾</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などあらゆる形態で活用される表現手法となりました。</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当然、ゲームにおいても同様です。むしろ、「</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AとBを識別</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」して</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瞬時になんらかの判断をする</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ことが多いゲームにおいては、輪郭線は特に有用な表現手段と言えます。</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ec6386c274_0_17"/>
          <p:cNvSpPr/>
          <p:nvPr/>
        </p:nvSpPr>
        <p:spPr>
          <a:xfrm>
            <a:off x="0" y="1859280"/>
            <a:ext cx="9144000" cy="15927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214" name="Google Shape;214;g2ec6386c274_0_17"/>
          <p:cNvSpPr txBox="1">
            <a:spLocks noGrp="1"/>
          </p:cNvSpPr>
          <p:nvPr>
            <p:ph type="ctrTitle"/>
          </p:nvPr>
        </p:nvSpPr>
        <p:spPr>
          <a:xfrm>
            <a:off x="406600" y="2104300"/>
            <a:ext cx="83307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ja-JP" sz="3700" b="1" dirty="0">
                <a:solidFill>
                  <a:srgbClr val="F2F2F2"/>
                </a:solidFill>
                <a:latin typeface="Meiryo"/>
                <a:ea typeface="Meiryo"/>
                <a:cs typeface="Meiryo"/>
                <a:sym typeface="Meiryo"/>
              </a:rPr>
              <a:t>主要な輪郭線手法の利点と弱点</a:t>
            </a:r>
            <a:endParaRPr sz="3600" b="1" dirty="0">
              <a:solidFill>
                <a:srgbClr val="F2F2F2"/>
              </a:solidFill>
              <a:latin typeface="Meiryo"/>
              <a:ea typeface="Meiryo"/>
              <a:cs typeface="Meiryo"/>
              <a:sym typeface="Meiryo"/>
            </a:endParaRPr>
          </a:p>
        </p:txBody>
      </p:sp>
      <p:sp>
        <p:nvSpPr>
          <p:cNvPr id="215" name="Google Shape;215;g2ec6386c274_0_17"/>
          <p:cNvSpPr txBox="1"/>
          <p:nvPr/>
        </p:nvSpPr>
        <p:spPr>
          <a:xfrm>
            <a:off x="4025120" y="1419622"/>
            <a:ext cx="1093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dirty="0">
                <a:solidFill>
                  <a:schemeClr val="lt1"/>
                </a:solidFill>
                <a:latin typeface="Meiryo"/>
                <a:ea typeface="Meiryo"/>
                <a:cs typeface="Meiryo"/>
                <a:sym typeface="Meiryo"/>
              </a:rPr>
              <a:t>Part２</a:t>
            </a:r>
            <a:endParaRPr sz="2400" b="0" i="0" u="none" strike="noStrike" cap="none" dirty="0">
              <a:solidFill>
                <a:schemeClr val="lt1"/>
              </a:solidFill>
              <a:latin typeface="Meiryo"/>
              <a:ea typeface="Meiryo"/>
              <a:cs typeface="Meiryo"/>
              <a:sym typeface="Meiry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2ec6386c274_0_54"/>
          <p:cNvSpPr txBox="1">
            <a:spLocks noGrp="1"/>
          </p:cNvSpPr>
          <p:nvPr>
            <p:ph type="ctrTitle"/>
          </p:nvPr>
        </p:nvSpPr>
        <p:spPr>
          <a:xfrm>
            <a:off x="106871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主要な輪郭線手法</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222" name="Google Shape;222;g2ec6386c274_0_54"/>
          <p:cNvSpPr/>
          <p:nvPr/>
        </p:nvSpPr>
        <p:spPr>
          <a:xfrm>
            <a:off x="4702613" y="3555074"/>
            <a:ext cx="3958500" cy="1397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g2ec6386c274_0_54"/>
          <p:cNvSpPr txBox="1"/>
          <p:nvPr/>
        </p:nvSpPr>
        <p:spPr>
          <a:xfrm>
            <a:off x="4946819" y="3714983"/>
            <a:ext cx="34701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頂点シェーダーなどで</a:t>
            </a:r>
            <a:r>
              <a:rPr lang="ja-JP" sz="1600" b="1">
                <a:solidFill>
                  <a:schemeClr val="lt1"/>
                </a:solidFill>
                <a:latin typeface="メイリオ" panose="020B0604030504040204" pitchFamily="50" charset="-128"/>
                <a:ea typeface="メイリオ" panose="020B0604030504040204" pitchFamily="50" charset="-128"/>
              </a:rPr>
              <a:t>メッシュ</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を一回り大きく裏向きに再描画</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することで輪郭線を作る手法</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rgbClr val="FFFF00"/>
                </a:solidFill>
                <a:latin typeface="メイリオ" panose="020B0604030504040204" pitchFamily="50" charset="-128"/>
                <a:ea typeface="メイリオ" panose="020B0604030504040204" pitchFamily="50" charset="-128"/>
                <a:sym typeface="Arial"/>
              </a:rPr>
              <a:t>本セッション</a:t>
            </a:r>
            <a:r>
              <a:rPr lang="ja-JP" sz="1600" b="0" i="0" u="none" strike="noStrike" cap="none">
                <a:solidFill>
                  <a:srgbClr val="FFFF00"/>
                </a:solidFill>
                <a:latin typeface="メイリオ" panose="020B0604030504040204" pitchFamily="50" charset="-128"/>
                <a:ea typeface="メイリオ" panose="020B0604030504040204" pitchFamily="50" charset="-128"/>
                <a:sym typeface="Arial"/>
              </a:rPr>
              <a:t>で解説するのは</a:t>
            </a:r>
            <a:r>
              <a:rPr lang="ja-JP" sz="1600" b="1" i="0" u="none" strike="noStrike" cap="none">
                <a:solidFill>
                  <a:srgbClr val="FFFF00"/>
                </a:solidFill>
                <a:latin typeface="メイリオ" panose="020B0604030504040204" pitchFamily="50" charset="-128"/>
                <a:ea typeface="メイリオ" panose="020B0604030504040204" pitchFamily="50" charset="-128"/>
                <a:sym typeface="Arial"/>
              </a:rPr>
              <a:t>こっち</a:t>
            </a:r>
            <a:endParaRPr sz="1600" b="1" i="0" u="none" strike="noStrike" cap="none">
              <a:solidFill>
                <a:srgbClr val="FFFF00"/>
              </a:solidFill>
              <a:latin typeface="メイリオ" panose="020B0604030504040204" pitchFamily="50" charset="-128"/>
              <a:ea typeface="メイリオ" panose="020B0604030504040204" pitchFamily="50" charset="-128"/>
              <a:sym typeface="Arial"/>
            </a:endParaRPr>
          </a:p>
        </p:txBody>
      </p:sp>
      <p:sp>
        <p:nvSpPr>
          <p:cNvPr id="224" name="Google Shape;224;g2ec6386c274_0_54"/>
          <p:cNvSpPr/>
          <p:nvPr/>
        </p:nvSpPr>
        <p:spPr>
          <a:xfrm>
            <a:off x="482684" y="3555074"/>
            <a:ext cx="3917400" cy="1397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 name="Google Shape;225;g2ec6386c274_0_54"/>
          <p:cNvSpPr txBox="1"/>
          <p:nvPr/>
        </p:nvSpPr>
        <p:spPr>
          <a:xfrm>
            <a:off x="706315" y="3714983"/>
            <a:ext cx="34701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ポストプロセス</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シェーダーで隣り合うピクセルと</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深度情報や法線情報</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を</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比較</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して輪郭部分を</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検出</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し、輪郭線を描写する手法</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pic>
        <p:nvPicPr>
          <p:cNvPr id="226" name="Google Shape;226;g2ec6386c274_0_5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82675" y="1144536"/>
            <a:ext cx="3917400" cy="2410539"/>
          </a:xfrm>
          <a:prstGeom prst="rect">
            <a:avLst/>
          </a:prstGeom>
          <a:noFill/>
          <a:ln w="9525" cap="flat" cmpd="sng">
            <a:solidFill>
              <a:schemeClr val="dk1"/>
            </a:solidFill>
            <a:prstDash val="solid"/>
            <a:round/>
            <a:headEnd type="none" w="sm" len="sm"/>
            <a:tailEnd type="none" w="sm" len="sm"/>
          </a:ln>
        </p:spPr>
      </p:pic>
      <p:pic>
        <p:nvPicPr>
          <p:cNvPr id="227" name="Google Shape;227;g2ec6386c274_0_5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10625" y="1136836"/>
            <a:ext cx="3958498" cy="2435790"/>
          </a:xfrm>
          <a:prstGeom prst="rect">
            <a:avLst/>
          </a:prstGeom>
          <a:noFill/>
          <a:ln w="9525" cap="flat" cmpd="sng">
            <a:solidFill>
              <a:schemeClr val="dk1"/>
            </a:solidFill>
            <a:prstDash val="solid"/>
            <a:round/>
            <a:headEnd type="none" w="sm" len="sm"/>
            <a:tailEnd type="none" w="sm" len="sm"/>
          </a:ln>
        </p:spPr>
      </p:pic>
      <p:sp>
        <p:nvSpPr>
          <p:cNvPr id="228" name="Google Shape;228;g2ec6386c274_0_54"/>
          <p:cNvSpPr/>
          <p:nvPr/>
        </p:nvSpPr>
        <p:spPr>
          <a:xfrm>
            <a:off x="4702715" y="690999"/>
            <a:ext cx="3958500" cy="4458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g2ec6386c274_0_54"/>
          <p:cNvSpPr/>
          <p:nvPr/>
        </p:nvSpPr>
        <p:spPr>
          <a:xfrm>
            <a:off x="482775" y="690999"/>
            <a:ext cx="3917400" cy="4458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g2ec6386c274_0_54"/>
          <p:cNvSpPr txBox="1"/>
          <p:nvPr/>
        </p:nvSpPr>
        <p:spPr>
          <a:xfrm>
            <a:off x="482675" y="744550"/>
            <a:ext cx="3917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ポストプロセスアウトライン</a:t>
            </a:r>
            <a:endParaRPr sz="1600" b="1"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231" name="Google Shape;231;g2ec6386c274_0_54"/>
          <p:cNvSpPr txBox="1"/>
          <p:nvPr/>
        </p:nvSpPr>
        <p:spPr>
          <a:xfrm>
            <a:off x="4743850" y="744550"/>
            <a:ext cx="39174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背面法アウトライン</a:t>
            </a:r>
            <a:endParaRPr sz="1600" b="1"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ec9c413ed9_0_63"/>
          <p:cNvSpPr txBox="1">
            <a:spLocks noGrp="1"/>
          </p:cNvSpPr>
          <p:nvPr>
            <p:ph type="ctrTitle"/>
          </p:nvPr>
        </p:nvSpPr>
        <p:spPr>
          <a:xfrm>
            <a:off x="88753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ポストプロセスアウトラインの概要</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238" name="Google Shape;238;g2ec9c413ed9_0_63"/>
          <p:cNvSpPr/>
          <p:nvPr/>
        </p:nvSpPr>
        <p:spPr>
          <a:xfrm>
            <a:off x="500225" y="689700"/>
            <a:ext cx="8143500" cy="904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239" name="Google Shape;239;g2ec9c413ed9_0_63"/>
          <p:cNvSpPr txBox="1"/>
          <p:nvPr/>
        </p:nvSpPr>
        <p:spPr>
          <a:xfrm>
            <a:off x="3813901" y="3500921"/>
            <a:ext cx="51432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デメリット</a:t>
            </a:r>
            <a:endParaRPr sz="14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・部位ごとの線の強弱や色などの</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細かい調整が難しい</a:t>
            </a:r>
            <a:endParaRPr sz="14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・ポスト処理なので</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３Dソフト上で確認、調整するのが難しい</a:t>
            </a:r>
            <a:endParaRPr sz="14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・画面全体にかかるエフェクトなので「どこにラインを描画</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するか、あるいはしないか」を</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細かく指定するのが難しい</a:t>
            </a:r>
            <a:endParaRPr sz="14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240" name="Google Shape;240;g2ec9c413ed9_0_63"/>
          <p:cNvSpPr txBox="1"/>
          <p:nvPr/>
        </p:nvSpPr>
        <p:spPr>
          <a:xfrm>
            <a:off x="3813900" y="1822800"/>
            <a:ext cx="51432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メリット</a:t>
            </a:r>
            <a:endParaRPr sz="14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・画面全体に対して常にほぼ</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一定の負荷、品質</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でかけられる</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・カメラ距離が変わっても</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線の太さを一定</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に保てる</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・法線が大きく変化する</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ポリゴン同士が交差する</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部分にも</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ラインを描画できたりする</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241" name="Google Shape;241;g2ec9c413ed9_0_63"/>
          <p:cNvSpPr txBox="1"/>
          <p:nvPr/>
        </p:nvSpPr>
        <p:spPr>
          <a:xfrm>
            <a:off x="500225" y="768050"/>
            <a:ext cx="80739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ポストプロセス</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の一種として、</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全画面</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を対象に適用できる処理です。</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描画済みの画面上のピクセルの一つ一つについて、</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近隣のピクセル</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との</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深度の差</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や、</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法線の差</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を計算し、</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一定以上の差</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があればそこを抽出して、輪郭線として任意の色でラインを引きます。</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242" name="Google Shape;242;g2ec9c413ed9_0_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5200" y="1874750"/>
            <a:ext cx="3509099" cy="290949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ec9c413ed9_0_81"/>
          <p:cNvSpPr txBox="1">
            <a:spLocks noGrp="1"/>
          </p:cNvSpPr>
          <p:nvPr>
            <p:ph type="ctrTitle"/>
          </p:nvPr>
        </p:nvSpPr>
        <p:spPr>
          <a:xfrm>
            <a:off x="8875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背面法アウトラインの概要</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249" name="Google Shape;249;g2ec9c413ed9_0_81"/>
          <p:cNvSpPr/>
          <p:nvPr/>
        </p:nvSpPr>
        <p:spPr>
          <a:xfrm>
            <a:off x="500225" y="689700"/>
            <a:ext cx="8143500" cy="959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250" name="Google Shape;250;g2ec9c413ed9_0_81"/>
          <p:cNvSpPr txBox="1"/>
          <p:nvPr/>
        </p:nvSpPr>
        <p:spPr>
          <a:xfrm>
            <a:off x="4010826" y="3541463"/>
            <a:ext cx="48831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デメリット</a:t>
            </a:r>
            <a:endParaRPr sz="14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処理負荷は表示する輪郭線ありオブジェクトの数で変動</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・線の太さを一定にたもつのに</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工夫が必要</a:t>
            </a:r>
            <a:endParaRPr sz="14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ポリゴン同士が交差</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するいわゆる「めり込み」部分を</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輪郭線として検出できない</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251" name="Google Shape;251;g2ec9c413ed9_0_81"/>
          <p:cNvSpPr txBox="1"/>
          <p:nvPr/>
        </p:nvSpPr>
        <p:spPr>
          <a:xfrm>
            <a:off x="4010825" y="1849137"/>
            <a:ext cx="48831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メリット</a:t>
            </a:r>
            <a:endParaRPr sz="14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・輪郭線を</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出す場所、出さない場所</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を個別に指定しやすい</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３Dソフト上でプレビュー</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するのが容易 </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・部位ごと、あるいは頂点ごとに輪郭線の太さや色を</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調整しやすい</a:t>
            </a:r>
            <a:endParaRPr sz="14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252" name="Google Shape;252;g2ec9c413ed9_0_81"/>
          <p:cNvSpPr txBox="1"/>
          <p:nvPr/>
        </p:nvSpPr>
        <p:spPr>
          <a:xfrm>
            <a:off x="671850" y="800100"/>
            <a:ext cx="78003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同じオブジェクトを少しだけ</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膨らませて裏返した</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メッシュを</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重ねて描画</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することで、</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はみ出した部分</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を輪郭線として表示させる手法です。</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主に</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頂点シェーダー</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などを使って同じメッシュを二回描画する手法を使うことが多いです。</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253" name="Google Shape;253;g2ec9c413ed9_0_8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8025" y="1886575"/>
            <a:ext cx="3547663" cy="29095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2ec9c413ed9_0_93"/>
          <p:cNvSpPr txBox="1">
            <a:spLocks noGrp="1"/>
          </p:cNvSpPr>
          <p:nvPr>
            <p:ph type="ctrTitle"/>
          </p:nvPr>
        </p:nvSpPr>
        <p:spPr>
          <a:xfrm>
            <a:off x="88753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ギルティギアシリーズで背面法を選んだ理由</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260" name="Google Shape;260;g2ec9c413ed9_0_93"/>
          <p:cNvSpPr/>
          <p:nvPr/>
        </p:nvSpPr>
        <p:spPr>
          <a:xfrm>
            <a:off x="334725" y="722450"/>
            <a:ext cx="4761000" cy="4168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261" name="Google Shape;261;g2ec9c413ed9_0_93"/>
          <p:cNvSpPr txBox="1"/>
          <p:nvPr/>
        </p:nvSpPr>
        <p:spPr>
          <a:xfrm>
            <a:off x="471075" y="862100"/>
            <a:ext cx="4488300" cy="1369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GUILTY GEAR Xrd</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」以降のアークシステムワークスの３D格闘ゲームでは、輪郭線表現に</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背面法を選択</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しています。</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その主な理由は......</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262" name="Google Shape;262;g2ec9c413ed9_0_9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48125" y="707850"/>
            <a:ext cx="3514875" cy="2052650"/>
          </a:xfrm>
          <a:prstGeom prst="rect">
            <a:avLst/>
          </a:prstGeom>
          <a:noFill/>
          <a:ln w="9525" cap="flat" cmpd="sng">
            <a:solidFill>
              <a:schemeClr val="dk1"/>
            </a:solidFill>
            <a:prstDash val="solid"/>
            <a:round/>
            <a:headEnd type="none" w="sm" len="sm"/>
            <a:tailEnd type="none" w="sm" len="sm"/>
          </a:ln>
        </p:spPr>
      </p:pic>
      <p:pic>
        <p:nvPicPr>
          <p:cNvPr id="263" name="Google Shape;263;g2ec9c413ed9_0_9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48125" y="2877699"/>
            <a:ext cx="3514875" cy="2013158"/>
          </a:xfrm>
          <a:prstGeom prst="rect">
            <a:avLst/>
          </a:prstGeom>
          <a:noFill/>
          <a:ln w="9525" cap="flat" cmpd="sng">
            <a:solidFill>
              <a:schemeClr val="dk1"/>
            </a:solidFill>
            <a:prstDash val="solid"/>
            <a:round/>
            <a:headEnd type="none" w="sm" len="sm"/>
            <a:tailEnd type="none" w="sm" len="sm"/>
          </a:ln>
        </p:spPr>
      </p:pic>
      <p:sp>
        <p:nvSpPr>
          <p:cNvPr id="264" name="Google Shape;264;g2ec9c413ed9_0_93"/>
          <p:cNvSpPr txBox="1"/>
          <p:nvPr/>
        </p:nvSpPr>
        <p:spPr>
          <a:xfrm>
            <a:off x="577100" y="2306200"/>
            <a:ext cx="4542300" cy="250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lt1"/>
                </a:solidFill>
                <a:latin typeface="メイリオ" panose="020B0604030504040204" pitchFamily="50" charset="-128"/>
                <a:ea typeface="メイリオ" panose="020B0604030504040204" pitchFamily="50" charset="-128"/>
                <a:sym typeface="Arial"/>
              </a:rPr>
              <a:t>　</a:t>
            </a:r>
            <a:r>
              <a:rPr lang="ja-JP" sz="1300" b="0" i="0" u="none" strike="noStrike" cap="none" dirty="0">
                <a:solidFill>
                  <a:schemeClr val="lt1"/>
                </a:solidFill>
                <a:latin typeface="メイリオ" panose="020B0604030504040204" pitchFamily="50" charset="-128"/>
                <a:ea typeface="メイリオ" panose="020B0604030504040204" pitchFamily="50" charset="-128"/>
                <a:sym typeface="Arial"/>
              </a:rPr>
              <a:t>シェーダー上の工夫により任意の部位の</a:t>
            </a:r>
            <a:r>
              <a:rPr lang="ja-JP" sz="1300" b="1" i="0" u="none" strike="noStrike" cap="none" dirty="0">
                <a:solidFill>
                  <a:schemeClr val="lt1"/>
                </a:solidFill>
                <a:latin typeface="メイリオ" panose="020B0604030504040204" pitchFamily="50" charset="-128"/>
                <a:ea typeface="メイリオ" panose="020B0604030504040204" pitchFamily="50" charset="-128"/>
                <a:sym typeface="Arial"/>
              </a:rPr>
              <a:t>輪郭線を太くしたり細くしたり</a:t>
            </a:r>
            <a:r>
              <a:rPr lang="ja-JP" sz="1300" b="0" i="0" u="none" strike="noStrike" cap="none" dirty="0">
                <a:solidFill>
                  <a:schemeClr val="lt1"/>
                </a:solidFill>
                <a:latin typeface="メイリオ" panose="020B0604030504040204" pitchFamily="50" charset="-128"/>
                <a:ea typeface="メイリオ" panose="020B0604030504040204" pitchFamily="50" charset="-128"/>
                <a:sym typeface="Arial"/>
              </a:rPr>
              <a:t>、</a:t>
            </a:r>
            <a:r>
              <a:rPr lang="ja-JP" sz="1300" b="1" i="0" u="none" strike="noStrike" cap="none" dirty="0">
                <a:solidFill>
                  <a:schemeClr val="lt1"/>
                </a:solidFill>
                <a:latin typeface="メイリオ" panose="020B0604030504040204" pitchFamily="50" charset="-128"/>
                <a:ea typeface="メイリオ" panose="020B0604030504040204" pitchFamily="50" charset="-128"/>
                <a:sym typeface="Arial"/>
              </a:rPr>
              <a:t>色を変え</a:t>
            </a:r>
            <a:r>
              <a:rPr lang="ja-JP" sz="1300" b="0" i="0" u="none" strike="noStrike" cap="none" dirty="0">
                <a:solidFill>
                  <a:schemeClr val="lt1"/>
                </a:solidFill>
                <a:latin typeface="メイリオ" panose="020B0604030504040204" pitchFamily="50" charset="-128"/>
                <a:ea typeface="メイリオ" panose="020B0604030504040204" pitchFamily="50" charset="-128"/>
                <a:sym typeface="Arial"/>
              </a:rPr>
              <a:t>たり、あるいは輪郭線をを</a:t>
            </a:r>
            <a:r>
              <a:rPr lang="ja-JP" sz="1300" b="1" i="0" u="none" strike="noStrike" cap="none" dirty="0">
                <a:solidFill>
                  <a:schemeClr val="lt1"/>
                </a:solidFill>
                <a:latin typeface="メイリオ" panose="020B0604030504040204" pitchFamily="50" charset="-128"/>
                <a:ea typeface="メイリオ" panose="020B0604030504040204" pitchFamily="50" charset="-128"/>
                <a:sym typeface="Arial"/>
              </a:rPr>
              <a:t>部分的にOFF</a:t>
            </a:r>
            <a:r>
              <a:rPr lang="ja-JP" sz="1300" b="0" i="0" u="none" strike="noStrike" cap="none" dirty="0">
                <a:solidFill>
                  <a:schemeClr val="lt1"/>
                </a:solidFill>
                <a:latin typeface="メイリオ" panose="020B0604030504040204" pitchFamily="50" charset="-128"/>
                <a:ea typeface="メイリオ" panose="020B0604030504040204" pitchFamily="50" charset="-128"/>
                <a:sym typeface="Arial"/>
              </a:rPr>
              <a:t>にしたりできるため、目指しているアニメ調ビジュアルの再現に適していた。</a:t>
            </a:r>
            <a:endParaRPr sz="13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　</a:t>
            </a:r>
            <a:r>
              <a:rPr lang="ja-JP" sz="1300" b="0" i="0" u="none" strike="noStrike" cap="none" dirty="0">
                <a:solidFill>
                  <a:schemeClr val="lt1"/>
                </a:solidFill>
                <a:latin typeface="メイリオ" panose="020B0604030504040204" pitchFamily="50" charset="-128"/>
                <a:ea typeface="メイリオ" panose="020B0604030504040204" pitchFamily="50" charset="-128"/>
                <a:sym typeface="Arial"/>
              </a:rPr>
              <a:t>モデリング、モーションなどの作業中も</a:t>
            </a:r>
            <a:r>
              <a:rPr lang="ja-JP" sz="1300" b="1" i="0" u="none" strike="noStrike" cap="none" dirty="0">
                <a:solidFill>
                  <a:schemeClr val="lt1"/>
                </a:solidFill>
                <a:latin typeface="メイリオ" panose="020B0604030504040204" pitchFamily="50" charset="-128"/>
                <a:ea typeface="メイリオ" panose="020B0604030504040204" pitchFamily="50" charset="-128"/>
                <a:sym typeface="Arial"/>
              </a:rPr>
              <a:t>ゲーム中と同等のビジュアルを確認しながら作業できる</a:t>
            </a:r>
            <a:r>
              <a:rPr lang="ja-JP" sz="1300" b="0" i="0" u="none" strike="noStrike" cap="none" dirty="0">
                <a:solidFill>
                  <a:schemeClr val="lt1"/>
                </a:solidFill>
                <a:latin typeface="メイリオ" panose="020B0604030504040204" pitchFamily="50" charset="-128"/>
                <a:ea typeface="メイリオ" panose="020B0604030504040204" pitchFamily="50" charset="-128"/>
                <a:sym typeface="Arial"/>
              </a:rPr>
              <a:t>ため、クオリティ向上をしやすかった。</a:t>
            </a:r>
            <a:endParaRPr sz="13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300"/>
              <a:buFont typeface="Arial"/>
              <a:buNone/>
            </a:pPr>
            <a:r>
              <a:rPr lang="ja-JP" sz="1300" b="0" i="0" u="none" strike="noStrike" cap="none" dirty="0">
                <a:solidFill>
                  <a:schemeClr val="lt1"/>
                </a:solidFill>
                <a:latin typeface="メイリオ" panose="020B0604030504040204" pitchFamily="50" charset="-128"/>
                <a:ea typeface="メイリオ" panose="020B0604030504040204" pitchFamily="50" charset="-128"/>
                <a:sym typeface="Arial"/>
              </a:rPr>
              <a:t>　また、細かい輪郭線の</a:t>
            </a:r>
            <a:r>
              <a:rPr lang="ja-JP" sz="1300" b="1" i="0" u="none" strike="noStrike" cap="none" dirty="0">
                <a:solidFill>
                  <a:schemeClr val="lt1"/>
                </a:solidFill>
                <a:latin typeface="メイリオ" panose="020B0604030504040204" pitchFamily="50" charset="-128"/>
                <a:ea typeface="メイリオ" panose="020B0604030504040204" pitchFamily="50" charset="-128"/>
                <a:sym typeface="Arial"/>
              </a:rPr>
              <a:t>調整そのものも３Dソフト内で完結</a:t>
            </a:r>
            <a:r>
              <a:rPr lang="ja-JP" sz="1300" b="0" i="0" u="none" strike="noStrike" cap="none" dirty="0">
                <a:solidFill>
                  <a:schemeClr val="lt1"/>
                </a:solidFill>
                <a:latin typeface="メイリオ" panose="020B0604030504040204" pitchFamily="50" charset="-128"/>
                <a:ea typeface="メイリオ" panose="020B0604030504040204" pitchFamily="50" charset="-128"/>
                <a:sym typeface="Arial"/>
              </a:rPr>
              <a:t>する形で作りこむことができ効率が良い。</a:t>
            </a:r>
            <a:endParaRPr sz="13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65" name="Google Shape;265;g2ec9c413ed9_0_93"/>
          <p:cNvSpPr txBox="1"/>
          <p:nvPr/>
        </p:nvSpPr>
        <p:spPr>
          <a:xfrm>
            <a:off x="346900" y="3309600"/>
            <a:ext cx="46509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●３Dソフト上での再現、調整が可能</a:t>
            </a:r>
            <a:endParaRPr sz="13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266" name="Google Shape;266;g2ec9c413ed9_0_93"/>
          <p:cNvSpPr txBox="1"/>
          <p:nvPr/>
        </p:nvSpPr>
        <p:spPr>
          <a:xfrm>
            <a:off x="346900" y="2042550"/>
            <a:ext cx="4650900" cy="631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●輪郭線の調整による表現の幅広さ</a:t>
            </a:r>
            <a:endParaRPr sz="16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ec6386c274_0_23"/>
          <p:cNvSpPr/>
          <p:nvPr/>
        </p:nvSpPr>
        <p:spPr>
          <a:xfrm>
            <a:off x="0" y="1859280"/>
            <a:ext cx="9144000" cy="15927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272" name="Google Shape;272;g2ec6386c274_0_23"/>
          <p:cNvSpPr txBox="1">
            <a:spLocks noGrp="1"/>
          </p:cNvSpPr>
          <p:nvPr>
            <p:ph type="ctrTitle"/>
          </p:nvPr>
        </p:nvSpPr>
        <p:spPr>
          <a:xfrm>
            <a:off x="685800" y="2104310"/>
            <a:ext cx="77724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ja-JP" sz="3700" b="1" dirty="0">
                <a:solidFill>
                  <a:srgbClr val="F2F2F2"/>
                </a:solidFill>
                <a:latin typeface="Meiryo"/>
                <a:ea typeface="Meiryo"/>
                <a:cs typeface="Meiryo"/>
                <a:sym typeface="Meiryo"/>
              </a:rPr>
              <a:t>背面法による輪郭線描画の理屈</a:t>
            </a:r>
            <a:endParaRPr sz="3600" b="1" dirty="0">
              <a:solidFill>
                <a:srgbClr val="F2F2F2"/>
              </a:solidFill>
              <a:latin typeface="Meiryo"/>
              <a:ea typeface="Meiryo"/>
              <a:cs typeface="Meiryo"/>
              <a:sym typeface="Meiryo"/>
            </a:endParaRPr>
          </a:p>
        </p:txBody>
      </p:sp>
      <p:sp>
        <p:nvSpPr>
          <p:cNvPr id="273" name="Google Shape;273;g2ec6386c274_0_23"/>
          <p:cNvSpPr txBox="1"/>
          <p:nvPr/>
        </p:nvSpPr>
        <p:spPr>
          <a:xfrm>
            <a:off x="4025120" y="1419622"/>
            <a:ext cx="1093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dirty="0">
                <a:solidFill>
                  <a:schemeClr val="lt1"/>
                </a:solidFill>
                <a:latin typeface="Meiryo"/>
                <a:ea typeface="Meiryo"/>
                <a:cs typeface="Meiryo"/>
                <a:sym typeface="Meiryo"/>
              </a:rPr>
              <a:t>Part３</a:t>
            </a:r>
            <a:endParaRPr sz="2400" b="0" i="0" u="none" strike="noStrike" cap="none" dirty="0">
              <a:solidFill>
                <a:schemeClr val="lt1"/>
              </a:solidFill>
              <a:latin typeface="Meiryo"/>
              <a:ea typeface="Meiryo"/>
              <a:cs typeface="Meiryo"/>
              <a:sym typeface="Meiry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edcc17d97f_0_9"/>
          <p:cNvSpPr/>
          <p:nvPr/>
        </p:nvSpPr>
        <p:spPr>
          <a:xfrm>
            <a:off x="594150" y="626350"/>
            <a:ext cx="8006100" cy="918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280" name="Google Shape;280;g2edcc17d97f_0_9"/>
          <p:cNvSpPr txBox="1">
            <a:spLocks noGrp="1"/>
          </p:cNvSpPr>
          <p:nvPr>
            <p:ph type="ctrTitle"/>
          </p:nvPr>
        </p:nvSpPr>
        <p:spPr>
          <a:xfrm>
            <a:off x="79381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「背面法」の始まり</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281" name="Google Shape;281;g2edcc17d97f_0_9"/>
          <p:cNvSpPr txBox="1"/>
          <p:nvPr/>
        </p:nvSpPr>
        <p:spPr>
          <a:xfrm>
            <a:off x="594150" y="670150"/>
            <a:ext cx="81240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背面法</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」が初めて登場したのは</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２０００年</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に発売された</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SEGA社</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の</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ジェットセットラジオ</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」でした。細かな実装方法は時代によって変化していますが、その基本的な原理は</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２０年以上変わらず</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に様々なゲームで活用され続けています。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282" name="Google Shape;282;g2edcc17d97f_0_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03863" y="1769625"/>
            <a:ext cx="4786675" cy="2690125"/>
          </a:xfrm>
          <a:prstGeom prst="rect">
            <a:avLst/>
          </a:prstGeom>
          <a:noFill/>
          <a:ln w="38100" cap="flat" cmpd="sng">
            <a:solidFill>
              <a:schemeClr val="dk1"/>
            </a:solidFill>
            <a:prstDash val="solid"/>
            <a:round/>
            <a:headEnd type="none" w="sm" len="sm"/>
            <a:tailEnd type="none" w="sm" len="sm"/>
          </a:ln>
        </p:spPr>
      </p:pic>
      <p:sp>
        <p:nvSpPr>
          <p:cNvPr id="283" name="Google Shape;283;g2edcc17d97f_0_9"/>
          <p:cNvSpPr txBox="1"/>
          <p:nvPr/>
        </p:nvSpPr>
        <p:spPr>
          <a:xfrm>
            <a:off x="2153462" y="4459750"/>
            <a:ext cx="510900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b="0" i="0" u="none" strike="noStrike" cap="none" dirty="0">
                <a:solidFill>
                  <a:schemeClr val="lt1"/>
                </a:solidFill>
                <a:latin typeface="メイリオ" panose="020B0604030504040204" pitchFamily="50" charset="-128"/>
                <a:ea typeface="メイリオ" panose="020B0604030504040204" pitchFamily="50" charset="-128"/>
                <a:cs typeface="Calibri"/>
                <a:sym typeface="Calibri"/>
              </a:rPr>
              <a:t>©SEGA (2000) 「JET SET RADIO」 (ドリームキャスト)</a:t>
            </a:r>
            <a:endParaRPr b="0" i="0" u="none" strike="noStrike" cap="none" dirty="0">
              <a:solidFill>
                <a:schemeClr val="lt1"/>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p:nvPr/>
        </p:nvSpPr>
        <p:spPr>
          <a:xfrm>
            <a:off x="2358450" y="2816000"/>
            <a:ext cx="4427100" cy="1949700"/>
          </a:xfrm>
          <a:prstGeom prst="roundRect">
            <a:avLst>
              <a:gd name="adj" fmla="val 16667"/>
            </a:avLst>
          </a:prstGeom>
          <a:solidFill>
            <a:srgbClr val="000000">
              <a:alpha val="62750"/>
            </a:srgb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6" name="Google Shape;96;p2"/>
          <p:cNvSpPr/>
          <p:nvPr/>
        </p:nvSpPr>
        <p:spPr>
          <a:xfrm>
            <a:off x="0" y="946155"/>
            <a:ext cx="9144000" cy="15927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97" name="Google Shape;97;p2"/>
          <p:cNvSpPr txBox="1">
            <a:spLocks noGrp="1"/>
          </p:cNvSpPr>
          <p:nvPr>
            <p:ph type="ctrTitle"/>
          </p:nvPr>
        </p:nvSpPr>
        <p:spPr>
          <a:xfrm>
            <a:off x="685800" y="1191185"/>
            <a:ext cx="77724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Arial"/>
              <a:buNone/>
            </a:pPr>
            <a:r>
              <a:rPr lang="ja-JP" b="1" dirty="0">
                <a:solidFill>
                  <a:schemeClr val="lt1"/>
                </a:solidFill>
                <a:latin typeface="メイリオ" panose="020B0604030504040204" pitchFamily="50" charset="-128"/>
                <a:ea typeface="メイリオ" panose="020B0604030504040204" pitchFamily="50" charset="-128"/>
                <a:cs typeface="Arial"/>
                <a:sym typeface="Arial"/>
              </a:rPr>
              <a:t>本日の講演について</a:t>
            </a:r>
            <a:endParaRPr b="1" dirty="0">
              <a:latin typeface="メイリオ" panose="020B0604030504040204" pitchFamily="50" charset="-128"/>
              <a:ea typeface="メイリオ" panose="020B0604030504040204" pitchFamily="50" charset="-128"/>
            </a:endParaRPr>
          </a:p>
        </p:txBody>
      </p:sp>
      <p:pic>
        <p:nvPicPr>
          <p:cNvPr id="98" name="Google Shape;98;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25393" y="2977979"/>
            <a:ext cx="1529040" cy="1529036"/>
          </a:xfrm>
          <a:prstGeom prst="rect">
            <a:avLst/>
          </a:prstGeom>
          <a:noFill/>
          <a:ln>
            <a:noFill/>
          </a:ln>
        </p:spPr>
      </p:pic>
      <p:pic>
        <p:nvPicPr>
          <p:cNvPr id="99" name="Google Shape;99;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38969" y="2977979"/>
            <a:ext cx="2138624" cy="152903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2f256d403d5_1_59"/>
          <p:cNvSpPr/>
          <p:nvPr/>
        </p:nvSpPr>
        <p:spPr>
          <a:xfrm>
            <a:off x="653100" y="626350"/>
            <a:ext cx="7775400" cy="918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pic>
        <p:nvPicPr>
          <p:cNvPr id="290" name="Google Shape;290;g2f256d403d5_1_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0040" y="1676475"/>
            <a:ext cx="3891059" cy="3250250"/>
          </a:xfrm>
          <a:prstGeom prst="rect">
            <a:avLst/>
          </a:prstGeom>
          <a:noFill/>
          <a:ln w="9525" cap="flat" cmpd="sng">
            <a:solidFill>
              <a:schemeClr val="dk1"/>
            </a:solidFill>
            <a:prstDash val="solid"/>
            <a:round/>
            <a:headEnd type="none" w="sm" len="sm"/>
            <a:tailEnd type="none" w="sm" len="sm"/>
          </a:ln>
        </p:spPr>
      </p:pic>
      <p:pic>
        <p:nvPicPr>
          <p:cNvPr id="291" name="Google Shape;291;g2f256d403d5_1_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44500" y="1676475"/>
            <a:ext cx="4322401" cy="3229442"/>
          </a:xfrm>
          <a:prstGeom prst="rect">
            <a:avLst/>
          </a:prstGeom>
          <a:noFill/>
          <a:ln w="9525" cap="flat" cmpd="sng">
            <a:solidFill>
              <a:schemeClr val="dk1"/>
            </a:solidFill>
            <a:prstDash val="solid"/>
            <a:round/>
            <a:headEnd type="none" w="sm" len="sm"/>
            <a:tailEnd type="none" w="sm" len="sm"/>
          </a:ln>
        </p:spPr>
      </p:pic>
      <p:sp>
        <p:nvSpPr>
          <p:cNvPr id="292" name="Google Shape;292;g2f256d403d5_1_59"/>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lt1"/>
              </a:buClr>
              <a:buSzPct val="1000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「背面法」を理解するための基礎知識：表裏①</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293" name="Google Shape;293;g2f256d403d5_1_59"/>
          <p:cNvSpPr txBox="1"/>
          <p:nvPr/>
        </p:nvSpPr>
        <p:spPr>
          <a:xfrm>
            <a:off x="702600" y="670150"/>
            <a:ext cx="76764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ポリゴンには</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「表」</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と</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「裏」</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があります。多くの場合、ポリゴンメッシュは</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「表」だけを表示</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する設定になっています。この</a:t>
            </a:r>
            <a:r>
              <a:rPr lang="ja-JP" sz="1600" dirty="0">
                <a:solidFill>
                  <a:schemeClr val="lt1"/>
                </a:solidFill>
                <a:latin typeface="メイリオ" panose="020B0604030504040204" pitchFamily="50" charset="-128"/>
                <a:ea typeface="メイリオ" panose="020B0604030504040204" pitchFamily="50" charset="-128"/>
              </a:rPr>
              <a:t>設定では</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カメラがメッシュの内側に入ってしまった時など、</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裏から見たポリゴンは表示されません</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294" name="Google Shape;294;g2f256d403d5_1_59"/>
          <p:cNvSpPr txBox="1"/>
          <p:nvPr/>
        </p:nvSpPr>
        <p:spPr>
          <a:xfrm>
            <a:off x="463625" y="1717900"/>
            <a:ext cx="3891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メッシュの外側からはポリゴンの「表」が見える</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295" name="Google Shape;295;g2f256d403d5_1_59"/>
          <p:cNvSpPr txBox="1"/>
          <p:nvPr/>
        </p:nvSpPr>
        <p:spPr>
          <a:xfrm>
            <a:off x="4444500" y="1717900"/>
            <a:ext cx="4322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メッシュの内側に入ると、ポリゴンを「裏」から見ることになるので表示されなくなる</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296" name="Google Shape;296;g2f256d403d5_1_59"/>
          <p:cNvSpPr txBox="1"/>
          <p:nvPr/>
        </p:nvSpPr>
        <p:spPr>
          <a:xfrm>
            <a:off x="4444500" y="4526525"/>
            <a:ext cx="34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Calibri"/>
                <a:ea typeface="Calibri"/>
                <a:cs typeface="Calibri"/>
                <a:sym typeface="Calibri"/>
              </a:rPr>
              <a:t>GIF</a:t>
            </a:r>
            <a:endParaRPr sz="14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edcc17d97f_0_67"/>
          <p:cNvSpPr/>
          <p:nvPr/>
        </p:nvSpPr>
        <p:spPr>
          <a:xfrm>
            <a:off x="653100" y="778750"/>
            <a:ext cx="7775400" cy="760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03" name="Google Shape;303;g2edcc17d97f_0_67"/>
          <p:cNvSpPr txBox="1">
            <a:spLocks noGrp="1"/>
          </p:cNvSpPr>
          <p:nvPr>
            <p:ph type="ctrTitle"/>
          </p:nvPr>
        </p:nvSpPr>
        <p:spPr>
          <a:xfrm>
            <a:off x="793050" y="61888"/>
            <a:ext cx="7368900" cy="5760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lt1"/>
              </a:buClr>
              <a:buSzPct val="1000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「背面法」を理解するための基礎知識：表裏②</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lt1"/>
              </a:buClr>
              <a:buSzPct val="100000"/>
              <a:buFont typeface="Arial"/>
              <a:buNone/>
            </a:pP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304" name="Google Shape;304;g2edcc17d97f_0_67"/>
          <p:cNvSpPr txBox="1"/>
          <p:nvPr/>
        </p:nvSpPr>
        <p:spPr>
          <a:xfrm>
            <a:off x="639300" y="866350"/>
            <a:ext cx="7676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ポリゴンメッシュは</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シェーダー側の設定</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によって、「</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表面だけ表示</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背面だけ表示</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両面表示</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」の中から、どの設定で描画するかを選べます。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305" name="Google Shape;305;g2edcc17d97f_0_67"/>
          <p:cNvSpPr/>
          <p:nvPr/>
        </p:nvSpPr>
        <p:spPr>
          <a:xfrm>
            <a:off x="225675" y="4097550"/>
            <a:ext cx="2785200" cy="654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06" name="Google Shape;306;g2edcc17d97f_0_67"/>
          <p:cNvSpPr txBox="1"/>
          <p:nvPr/>
        </p:nvSpPr>
        <p:spPr>
          <a:xfrm>
            <a:off x="246522" y="4140281"/>
            <a:ext cx="2743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「表面だけ表示」では、裏を向いた面は表示されない</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307" name="Google Shape;307;g2edcc17d97f_0_67"/>
          <p:cNvSpPr/>
          <p:nvPr/>
        </p:nvSpPr>
        <p:spPr>
          <a:xfrm>
            <a:off x="3183015" y="4097550"/>
            <a:ext cx="2785200" cy="654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08" name="Google Shape;308;g2edcc17d97f_0_67"/>
          <p:cNvSpPr txBox="1"/>
          <p:nvPr/>
        </p:nvSpPr>
        <p:spPr>
          <a:xfrm>
            <a:off x="3203863" y="4140281"/>
            <a:ext cx="2743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「背面だけ表示」では、裏を向いた面だけ表示される</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309" name="Google Shape;309;g2edcc17d97f_0_67"/>
          <p:cNvSpPr/>
          <p:nvPr/>
        </p:nvSpPr>
        <p:spPr>
          <a:xfrm>
            <a:off x="6148501" y="4097550"/>
            <a:ext cx="2785200" cy="654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10" name="Google Shape;310;g2edcc17d97f_0_67"/>
          <p:cNvSpPr txBox="1"/>
          <p:nvPr/>
        </p:nvSpPr>
        <p:spPr>
          <a:xfrm>
            <a:off x="6169348" y="4140281"/>
            <a:ext cx="2743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「両面表示」では、表裏どちらの面も表示される</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311" name="Google Shape;311;g2edcc17d97f_0_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56408" y="1820655"/>
            <a:ext cx="2769191" cy="2276445"/>
          </a:xfrm>
          <a:prstGeom prst="rect">
            <a:avLst/>
          </a:prstGeom>
          <a:noFill/>
          <a:ln w="9525" cap="flat" cmpd="sng">
            <a:solidFill>
              <a:schemeClr val="dk1"/>
            </a:solidFill>
            <a:prstDash val="solid"/>
            <a:round/>
            <a:headEnd type="none" w="sm" len="sm"/>
            <a:tailEnd type="none" w="sm" len="sm"/>
          </a:ln>
        </p:spPr>
      </p:pic>
      <p:pic>
        <p:nvPicPr>
          <p:cNvPr id="312" name="Google Shape;312;g2edcc17d97f_0_6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9500" y="1820675"/>
            <a:ext cx="2769191" cy="2276451"/>
          </a:xfrm>
          <a:prstGeom prst="rect">
            <a:avLst/>
          </a:prstGeom>
          <a:noFill/>
          <a:ln w="9525" cap="flat" cmpd="sng">
            <a:solidFill>
              <a:schemeClr val="dk1"/>
            </a:solidFill>
            <a:prstDash val="solid"/>
            <a:round/>
            <a:headEnd type="none" w="sm" len="sm"/>
            <a:tailEnd type="none" w="sm" len="sm"/>
          </a:ln>
        </p:spPr>
      </p:pic>
      <p:pic>
        <p:nvPicPr>
          <p:cNvPr id="313" name="Google Shape;313;g2edcc17d97f_0_6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86977" y="1820655"/>
            <a:ext cx="2769191" cy="227644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g2f1799c5e5e_0_7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28734" y="1537100"/>
            <a:ext cx="2682985" cy="2391050"/>
          </a:xfrm>
          <a:prstGeom prst="rect">
            <a:avLst/>
          </a:prstGeom>
          <a:noFill/>
          <a:ln w="9525" cap="flat" cmpd="sng">
            <a:solidFill>
              <a:schemeClr val="dk1"/>
            </a:solidFill>
            <a:prstDash val="solid"/>
            <a:round/>
            <a:headEnd type="none" w="sm" len="sm"/>
            <a:tailEnd type="none" w="sm" len="sm"/>
          </a:ln>
        </p:spPr>
      </p:pic>
      <p:pic>
        <p:nvPicPr>
          <p:cNvPr id="320" name="Google Shape;320;g2f1799c5e5e_0_7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8225" y="1537100"/>
            <a:ext cx="2682985" cy="2391043"/>
          </a:xfrm>
          <a:prstGeom prst="rect">
            <a:avLst/>
          </a:prstGeom>
          <a:noFill/>
          <a:ln w="9525" cap="flat" cmpd="sng">
            <a:solidFill>
              <a:schemeClr val="dk1"/>
            </a:solidFill>
            <a:prstDash val="solid"/>
            <a:round/>
            <a:headEnd type="none" w="sm" len="sm"/>
            <a:tailEnd type="none" w="sm" len="sm"/>
          </a:ln>
        </p:spPr>
      </p:pic>
      <p:pic>
        <p:nvPicPr>
          <p:cNvPr id="321" name="Google Shape;321;g2f1799c5e5e_0_7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49241" y="1537100"/>
            <a:ext cx="2682985" cy="2391037"/>
          </a:xfrm>
          <a:prstGeom prst="rect">
            <a:avLst/>
          </a:prstGeom>
          <a:noFill/>
          <a:ln w="9525" cap="flat" cmpd="sng">
            <a:solidFill>
              <a:schemeClr val="dk1"/>
            </a:solidFill>
            <a:prstDash val="solid"/>
            <a:round/>
            <a:headEnd type="none" w="sm" len="sm"/>
            <a:tailEnd type="none" w="sm" len="sm"/>
          </a:ln>
        </p:spPr>
      </p:pic>
      <p:sp>
        <p:nvSpPr>
          <p:cNvPr id="322" name="Google Shape;322;g2f1799c5e5e_0_71"/>
          <p:cNvSpPr/>
          <p:nvPr/>
        </p:nvSpPr>
        <p:spPr>
          <a:xfrm>
            <a:off x="653100" y="626350"/>
            <a:ext cx="7775400" cy="760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323" name="Google Shape;323;g2f1799c5e5e_0_71"/>
          <p:cNvSpPr txBox="1">
            <a:spLocks noGrp="1"/>
          </p:cNvSpPr>
          <p:nvPr>
            <p:ph type="ctrTitle"/>
          </p:nvPr>
        </p:nvSpPr>
        <p:spPr>
          <a:xfrm>
            <a:off x="793062" y="44488"/>
            <a:ext cx="7368900" cy="5760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lt1"/>
              </a:buClr>
              <a:buSzPct val="1000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「背面法」を理解するための基礎知識：表裏③</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324" name="Google Shape;324;g2f1799c5e5e_0_71"/>
          <p:cNvSpPr txBox="1"/>
          <p:nvPr/>
        </p:nvSpPr>
        <p:spPr>
          <a:xfrm>
            <a:off x="653100" y="713950"/>
            <a:ext cx="7775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表面だけ表示</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」に設定されたメッシュと、それよりも一回り大きな「</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背面だけ表示</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」に設定されたメッシュ</a:t>
            </a:r>
            <a:r>
              <a:rPr lang="ja-JP" sz="1600">
                <a:solidFill>
                  <a:schemeClr val="lt1"/>
                </a:solidFill>
                <a:latin typeface="メイリオ" panose="020B0604030504040204" pitchFamily="50" charset="-128"/>
                <a:ea typeface="メイリオ" panose="020B0604030504040204" pitchFamily="50" charset="-128"/>
              </a:rPr>
              <a:t>の二つ</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を</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重ね合わせる</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と、下図のようになります。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325" name="Google Shape;325;g2f1799c5e5e_0_71"/>
          <p:cNvSpPr txBox="1"/>
          <p:nvPr/>
        </p:nvSpPr>
        <p:spPr>
          <a:xfrm>
            <a:off x="4994025" y="1566775"/>
            <a:ext cx="917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a:solidFill>
                  <a:schemeClr val="lt1"/>
                </a:solidFill>
                <a:latin typeface="メイリオ" panose="020B0604030504040204" pitchFamily="50" charset="-128"/>
                <a:ea typeface="メイリオ" panose="020B0604030504040204" pitchFamily="50" charset="-128"/>
                <a:sym typeface="Arial"/>
              </a:rPr>
              <a:t>背面</a:t>
            </a:r>
            <a:endParaRPr sz="22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
        <p:nvSpPr>
          <p:cNvPr id="326" name="Google Shape;326;g2f1799c5e5e_0_71"/>
          <p:cNvSpPr txBox="1"/>
          <p:nvPr/>
        </p:nvSpPr>
        <p:spPr>
          <a:xfrm>
            <a:off x="2209950" y="1525375"/>
            <a:ext cx="844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a:solidFill>
                  <a:schemeClr val="lt1"/>
                </a:solidFill>
                <a:latin typeface="メイリオ" panose="020B0604030504040204" pitchFamily="50" charset="-128"/>
                <a:ea typeface="メイリオ" panose="020B0604030504040204" pitchFamily="50" charset="-128"/>
                <a:sym typeface="Arial"/>
              </a:rPr>
              <a:t>表面</a:t>
            </a:r>
            <a:endParaRPr sz="22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
        <p:nvSpPr>
          <p:cNvPr id="327" name="Google Shape;327;g2f1799c5e5e_0_71"/>
          <p:cNvSpPr txBox="1"/>
          <p:nvPr/>
        </p:nvSpPr>
        <p:spPr>
          <a:xfrm>
            <a:off x="7862550" y="1525375"/>
            <a:ext cx="844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a:solidFill>
                  <a:schemeClr val="lt1"/>
                </a:solidFill>
                <a:latin typeface="メイリオ" panose="020B0604030504040204" pitchFamily="50" charset="-128"/>
                <a:ea typeface="メイリオ" panose="020B0604030504040204" pitchFamily="50" charset="-128"/>
                <a:sym typeface="Arial"/>
              </a:rPr>
              <a:t>合体</a:t>
            </a:r>
            <a:endParaRPr sz="22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
        <p:nvSpPr>
          <p:cNvPr id="328" name="Google Shape;328;g2f1799c5e5e_0_71"/>
          <p:cNvSpPr/>
          <p:nvPr/>
        </p:nvSpPr>
        <p:spPr>
          <a:xfrm>
            <a:off x="2975825" y="2531475"/>
            <a:ext cx="366900" cy="402300"/>
          </a:xfrm>
          <a:prstGeom prst="mathPlus">
            <a:avLst>
              <a:gd name="adj1" fmla="val 12074"/>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329" name="Google Shape;329;g2f1799c5e5e_0_71"/>
          <p:cNvSpPr/>
          <p:nvPr/>
        </p:nvSpPr>
        <p:spPr>
          <a:xfrm>
            <a:off x="5808225" y="2488650"/>
            <a:ext cx="366900" cy="402300"/>
          </a:xfrm>
          <a:prstGeom prst="mathEqual">
            <a:avLst>
              <a:gd name="adj1" fmla="val 16679"/>
              <a:gd name="adj2" fmla="val 13038"/>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330" name="Google Shape;330;g2f1799c5e5e_0_71"/>
          <p:cNvSpPr/>
          <p:nvPr/>
        </p:nvSpPr>
        <p:spPr>
          <a:xfrm>
            <a:off x="653100" y="4207750"/>
            <a:ext cx="7775400" cy="554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331" name="Google Shape;331;g2f1799c5e5e_0_71"/>
          <p:cNvSpPr txBox="1"/>
          <p:nvPr/>
        </p:nvSpPr>
        <p:spPr>
          <a:xfrm>
            <a:off x="653100" y="4295350"/>
            <a:ext cx="7775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この時点で、ある程度</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「背面法」</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の理屈が垣間見えてきたのではないでしょうか。</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edcc17d97f_0_53"/>
          <p:cNvSpPr/>
          <p:nvPr/>
        </p:nvSpPr>
        <p:spPr>
          <a:xfrm>
            <a:off x="653100" y="626350"/>
            <a:ext cx="7775400" cy="955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338" name="Google Shape;338;g2edcc17d97f_0_53"/>
          <p:cNvSpPr txBox="1">
            <a:spLocks noGrp="1"/>
          </p:cNvSpPr>
          <p:nvPr>
            <p:ph type="ctrTitle"/>
          </p:nvPr>
        </p:nvSpPr>
        <p:spPr>
          <a:xfrm>
            <a:off x="793050" y="57352"/>
            <a:ext cx="7368900" cy="5760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lt1"/>
              </a:buClr>
              <a:buSzPct val="1000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「背面法」を理解するための基礎知識：表裏④</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lt1"/>
              </a:buClr>
              <a:buSzPct val="100000"/>
              <a:buFont typeface="Arial"/>
              <a:buNone/>
            </a:pP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339" name="Google Shape;339;g2edcc17d97f_0_53"/>
          <p:cNvSpPr txBox="1"/>
          <p:nvPr/>
        </p:nvSpPr>
        <p:spPr>
          <a:xfrm>
            <a:off x="639300" y="688600"/>
            <a:ext cx="76764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「背面だけ表示」のメッシュのほうが</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ほんの少し大きい場合</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、その</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はみ出した分だけが余分に表示</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されます。このはみ出した部分を</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輪郭線として利用</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するのが「</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背面法</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」の基本原理となります。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340" name="Google Shape;340;g2edcc17d97f_0_5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8275" y="1684925"/>
            <a:ext cx="4007582" cy="3256850"/>
          </a:xfrm>
          <a:prstGeom prst="rect">
            <a:avLst/>
          </a:prstGeom>
          <a:noFill/>
          <a:ln w="9525" cap="flat" cmpd="sng">
            <a:solidFill>
              <a:schemeClr val="dk1"/>
            </a:solidFill>
            <a:prstDash val="solid"/>
            <a:round/>
            <a:headEnd type="none" w="sm" len="sm"/>
            <a:tailEnd type="none" w="sm" len="sm"/>
          </a:ln>
        </p:spPr>
      </p:pic>
      <p:sp>
        <p:nvSpPr>
          <p:cNvPr id="341" name="Google Shape;341;g2edcc17d97f_0_53"/>
          <p:cNvSpPr txBox="1"/>
          <p:nvPr/>
        </p:nvSpPr>
        <p:spPr>
          <a:xfrm>
            <a:off x="348275" y="4461925"/>
            <a:ext cx="3406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GIF</a:t>
            </a:r>
            <a:endParaRPr sz="14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342" name="Google Shape;342;g2edcc17d97f_0_53"/>
          <p:cNvSpPr/>
          <p:nvPr/>
        </p:nvSpPr>
        <p:spPr>
          <a:xfrm>
            <a:off x="4639700" y="1684950"/>
            <a:ext cx="4179300" cy="3256800"/>
          </a:xfrm>
          <a:prstGeom prst="rect">
            <a:avLst/>
          </a:prstGeom>
          <a:solidFill>
            <a:srgbClr val="000000">
              <a:alpha val="6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343" name="Google Shape;343;g2edcc17d97f_0_53"/>
          <p:cNvSpPr/>
          <p:nvPr/>
        </p:nvSpPr>
        <p:spPr>
          <a:xfrm rot="-2425175">
            <a:off x="5318385" y="2514982"/>
            <a:ext cx="1344119" cy="1596725"/>
          </a:xfrm>
          <a:prstGeom prst="rect">
            <a:avLst/>
          </a:prstGeom>
          <a:noFill/>
          <a:ln w="19050"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344" name="Google Shape;344;g2edcc17d97f_0_53"/>
          <p:cNvSpPr/>
          <p:nvPr/>
        </p:nvSpPr>
        <p:spPr>
          <a:xfrm rot="-2425118">
            <a:off x="5468642" y="2666416"/>
            <a:ext cx="1041076" cy="1293682"/>
          </a:xfrm>
          <a:prstGeom prst="rect">
            <a:avLst/>
          </a:prstGeom>
          <a:no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cxnSp>
        <p:nvCxnSpPr>
          <p:cNvPr id="345" name="Google Shape;345;g2edcc17d97f_0_53"/>
          <p:cNvCxnSpPr/>
          <p:nvPr/>
        </p:nvCxnSpPr>
        <p:spPr>
          <a:xfrm>
            <a:off x="5960025" y="2481875"/>
            <a:ext cx="856500" cy="996900"/>
          </a:xfrm>
          <a:prstGeom prst="straightConnector1">
            <a:avLst/>
          </a:prstGeom>
          <a:noFill/>
          <a:ln w="38100" cap="flat" cmpd="sng">
            <a:solidFill>
              <a:srgbClr val="00FFFF"/>
            </a:solidFill>
            <a:prstDash val="solid"/>
            <a:round/>
            <a:headEnd type="none" w="sm" len="sm"/>
            <a:tailEnd type="none" w="sm" len="sm"/>
          </a:ln>
        </p:spPr>
      </p:cxnSp>
      <p:cxnSp>
        <p:nvCxnSpPr>
          <p:cNvPr id="346" name="Google Shape;346;g2edcc17d97f_0_53"/>
          <p:cNvCxnSpPr/>
          <p:nvPr/>
        </p:nvCxnSpPr>
        <p:spPr>
          <a:xfrm rot="10800000" flipH="1">
            <a:off x="6004750" y="3463250"/>
            <a:ext cx="797700" cy="681300"/>
          </a:xfrm>
          <a:prstGeom prst="straightConnector1">
            <a:avLst/>
          </a:prstGeom>
          <a:noFill/>
          <a:ln w="38100" cap="flat" cmpd="sng">
            <a:solidFill>
              <a:srgbClr val="00FFFF"/>
            </a:solidFill>
            <a:prstDash val="solid"/>
            <a:round/>
            <a:headEnd type="none" w="sm" len="sm"/>
            <a:tailEnd type="none" w="sm" len="sm"/>
          </a:ln>
        </p:spPr>
      </p:cxnSp>
      <p:cxnSp>
        <p:nvCxnSpPr>
          <p:cNvPr id="347" name="Google Shape;347;g2edcc17d97f_0_53"/>
          <p:cNvCxnSpPr/>
          <p:nvPr/>
        </p:nvCxnSpPr>
        <p:spPr>
          <a:xfrm flipH="1">
            <a:off x="4983450" y="2269800"/>
            <a:ext cx="1013400" cy="868500"/>
          </a:xfrm>
          <a:prstGeom prst="straightConnector1">
            <a:avLst/>
          </a:prstGeom>
          <a:noFill/>
          <a:ln w="38100" cap="flat" cmpd="sng">
            <a:solidFill>
              <a:srgbClr val="00FF00"/>
            </a:solidFill>
            <a:prstDash val="solid"/>
            <a:round/>
            <a:headEnd type="none" w="sm" len="sm"/>
            <a:tailEnd type="none" w="sm" len="sm"/>
          </a:ln>
        </p:spPr>
      </p:cxnSp>
      <p:cxnSp>
        <p:nvCxnSpPr>
          <p:cNvPr id="348" name="Google Shape;348;g2edcc17d97f_0_53"/>
          <p:cNvCxnSpPr/>
          <p:nvPr/>
        </p:nvCxnSpPr>
        <p:spPr>
          <a:xfrm rot="10800000">
            <a:off x="4956000" y="3135675"/>
            <a:ext cx="1051500" cy="1222800"/>
          </a:xfrm>
          <a:prstGeom prst="straightConnector1">
            <a:avLst/>
          </a:prstGeom>
          <a:noFill/>
          <a:ln w="38100" cap="flat" cmpd="sng">
            <a:solidFill>
              <a:srgbClr val="00FF00"/>
            </a:solidFill>
            <a:prstDash val="solid"/>
            <a:round/>
            <a:headEnd type="none" w="sm" len="sm"/>
            <a:tailEnd type="none" w="sm" len="sm"/>
          </a:ln>
        </p:spPr>
      </p:cxnSp>
      <p:cxnSp>
        <p:nvCxnSpPr>
          <p:cNvPr id="349" name="Google Shape;349;g2edcc17d97f_0_53"/>
          <p:cNvCxnSpPr/>
          <p:nvPr/>
        </p:nvCxnSpPr>
        <p:spPr>
          <a:xfrm rot="10800000">
            <a:off x="5996275" y="2285125"/>
            <a:ext cx="1959900" cy="1115400"/>
          </a:xfrm>
          <a:prstGeom prst="straightConnector1">
            <a:avLst/>
          </a:prstGeom>
          <a:noFill/>
          <a:ln w="9525" cap="flat" cmpd="sng">
            <a:solidFill>
              <a:srgbClr val="FF0000"/>
            </a:solidFill>
            <a:prstDash val="solid"/>
            <a:round/>
            <a:headEnd type="none" w="sm" len="sm"/>
            <a:tailEnd type="none" w="sm" len="sm"/>
          </a:ln>
        </p:spPr>
      </p:cxnSp>
      <p:cxnSp>
        <p:nvCxnSpPr>
          <p:cNvPr id="350" name="Google Shape;350;g2edcc17d97f_0_53"/>
          <p:cNvCxnSpPr/>
          <p:nvPr/>
        </p:nvCxnSpPr>
        <p:spPr>
          <a:xfrm flipH="1">
            <a:off x="6019275" y="3396563"/>
            <a:ext cx="1959300" cy="952800"/>
          </a:xfrm>
          <a:prstGeom prst="straightConnector1">
            <a:avLst/>
          </a:prstGeom>
          <a:noFill/>
          <a:ln w="9525" cap="flat" cmpd="sng">
            <a:solidFill>
              <a:srgbClr val="FF0000"/>
            </a:solidFill>
            <a:prstDash val="solid"/>
            <a:round/>
            <a:headEnd type="none" w="sm" len="sm"/>
            <a:tailEnd type="none" w="sm" len="sm"/>
          </a:ln>
        </p:spPr>
      </p:cxnSp>
      <p:cxnSp>
        <p:nvCxnSpPr>
          <p:cNvPr id="351" name="Google Shape;351;g2edcc17d97f_0_53"/>
          <p:cNvCxnSpPr>
            <a:stCxn id="352" idx="3"/>
          </p:cNvCxnSpPr>
          <p:nvPr/>
        </p:nvCxnSpPr>
        <p:spPr>
          <a:xfrm rot="10800000">
            <a:off x="5818975" y="2422463"/>
            <a:ext cx="2137200" cy="974100"/>
          </a:xfrm>
          <a:prstGeom prst="straightConnector1">
            <a:avLst/>
          </a:prstGeom>
          <a:noFill/>
          <a:ln w="9525" cap="flat" cmpd="sng">
            <a:solidFill>
              <a:srgbClr val="FF0000"/>
            </a:solidFill>
            <a:prstDash val="solid"/>
            <a:round/>
            <a:headEnd type="none" w="sm" len="sm"/>
            <a:tailEnd type="none" w="sm" len="sm"/>
          </a:ln>
        </p:spPr>
      </p:cxnSp>
      <p:cxnSp>
        <p:nvCxnSpPr>
          <p:cNvPr id="353" name="Google Shape;353;g2edcc17d97f_0_53"/>
          <p:cNvCxnSpPr>
            <a:stCxn id="352" idx="3"/>
          </p:cNvCxnSpPr>
          <p:nvPr/>
        </p:nvCxnSpPr>
        <p:spPr>
          <a:xfrm flipH="1">
            <a:off x="5860975" y="3396563"/>
            <a:ext cx="2095200" cy="801900"/>
          </a:xfrm>
          <a:prstGeom prst="straightConnector1">
            <a:avLst/>
          </a:prstGeom>
          <a:noFill/>
          <a:ln w="9525" cap="flat" cmpd="sng">
            <a:solidFill>
              <a:srgbClr val="FF0000"/>
            </a:solidFill>
            <a:prstDash val="solid"/>
            <a:round/>
            <a:headEnd type="none" w="sm" len="sm"/>
            <a:tailEnd type="none" w="sm" len="sm"/>
          </a:ln>
        </p:spPr>
      </p:cxnSp>
      <p:grpSp>
        <p:nvGrpSpPr>
          <p:cNvPr id="354" name="Google Shape;354;g2edcc17d97f_0_53"/>
          <p:cNvGrpSpPr/>
          <p:nvPr/>
        </p:nvGrpSpPr>
        <p:grpSpPr>
          <a:xfrm>
            <a:off x="7956175" y="3283613"/>
            <a:ext cx="428275" cy="225900"/>
            <a:chOff x="3676575" y="2809450"/>
            <a:chExt cx="428275" cy="225900"/>
          </a:xfrm>
        </p:grpSpPr>
        <p:sp>
          <p:nvSpPr>
            <p:cNvPr id="352" name="Google Shape;352;g2edcc17d97f_0_53"/>
            <p:cNvSpPr/>
            <p:nvPr/>
          </p:nvSpPr>
          <p:spPr>
            <a:xfrm rot="5400000">
              <a:off x="3710925" y="2790400"/>
              <a:ext cx="195300" cy="264000"/>
            </a:xfrm>
            <a:prstGeom prst="triangl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355" name="Google Shape;355;g2edcc17d97f_0_53"/>
            <p:cNvSpPr/>
            <p:nvPr/>
          </p:nvSpPr>
          <p:spPr>
            <a:xfrm>
              <a:off x="3826750" y="2809450"/>
              <a:ext cx="278100" cy="225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cxnSp>
        <p:nvCxnSpPr>
          <p:cNvPr id="356" name="Google Shape;356;g2edcc17d97f_0_53"/>
          <p:cNvCxnSpPr/>
          <p:nvPr/>
        </p:nvCxnSpPr>
        <p:spPr>
          <a:xfrm flipH="1">
            <a:off x="5792575" y="2243675"/>
            <a:ext cx="182400" cy="155400"/>
          </a:xfrm>
          <a:prstGeom prst="straightConnector1">
            <a:avLst/>
          </a:prstGeom>
          <a:noFill/>
          <a:ln w="76200" cap="flat" cmpd="sng">
            <a:solidFill>
              <a:srgbClr val="FF0000"/>
            </a:solidFill>
            <a:prstDash val="solid"/>
            <a:round/>
            <a:headEnd type="none" w="sm" len="sm"/>
            <a:tailEnd type="none" w="sm" len="sm"/>
          </a:ln>
        </p:spPr>
      </p:cxnSp>
      <p:cxnSp>
        <p:nvCxnSpPr>
          <p:cNvPr id="357" name="Google Shape;357;g2edcc17d97f_0_53"/>
          <p:cNvCxnSpPr/>
          <p:nvPr/>
        </p:nvCxnSpPr>
        <p:spPr>
          <a:xfrm>
            <a:off x="5827975" y="4213700"/>
            <a:ext cx="147000" cy="169500"/>
          </a:xfrm>
          <a:prstGeom prst="straightConnector1">
            <a:avLst/>
          </a:prstGeom>
          <a:noFill/>
          <a:ln w="76200" cap="flat" cmpd="sng">
            <a:solidFill>
              <a:srgbClr val="FF0000"/>
            </a:solidFill>
            <a:prstDash val="solid"/>
            <a:round/>
            <a:headEnd type="none" w="sm" len="sm"/>
            <a:tailEnd type="none" w="sm" len="sm"/>
          </a:ln>
        </p:spPr>
      </p:cxnSp>
      <p:sp>
        <p:nvSpPr>
          <p:cNvPr id="358" name="Google Shape;358;g2edcc17d97f_0_53"/>
          <p:cNvSpPr txBox="1"/>
          <p:nvPr/>
        </p:nvSpPr>
        <p:spPr>
          <a:xfrm>
            <a:off x="4639700" y="4611125"/>
            <a:ext cx="40077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カメラから見てはみ出た部分がラインになる</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359" name="Google Shape;359;g2edcc17d97f_0_53"/>
          <p:cNvSpPr txBox="1"/>
          <p:nvPr/>
        </p:nvSpPr>
        <p:spPr>
          <a:xfrm>
            <a:off x="7818813" y="3585525"/>
            <a:ext cx="7977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カメラ</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360" name="Google Shape;360;g2edcc17d97f_0_53"/>
          <p:cNvSpPr txBox="1"/>
          <p:nvPr/>
        </p:nvSpPr>
        <p:spPr>
          <a:xfrm>
            <a:off x="6155075" y="3262450"/>
            <a:ext cx="7977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00FFFF"/>
                </a:solidFill>
                <a:latin typeface="メイリオ" panose="020B0604030504040204" pitchFamily="50" charset="-128"/>
                <a:ea typeface="メイリオ" panose="020B0604030504040204" pitchFamily="50" charset="-128"/>
                <a:sym typeface="Arial"/>
              </a:rPr>
              <a:t>表面</a:t>
            </a:r>
            <a:endParaRPr sz="1500" b="1" i="0" u="none" strike="noStrike" cap="none">
              <a:solidFill>
                <a:srgbClr val="00FFFF"/>
              </a:solidFill>
              <a:latin typeface="メイリオ" panose="020B0604030504040204" pitchFamily="50" charset="-128"/>
              <a:ea typeface="メイリオ" panose="020B0604030504040204" pitchFamily="50" charset="-128"/>
              <a:sym typeface="Arial"/>
            </a:endParaRPr>
          </a:p>
        </p:txBody>
      </p:sp>
      <p:sp>
        <p:nvSpPr>
          <p:cNvPr id="361" name="Google Shape;361;g2edcc17d97f_0_53"/>
          <p:cNvSpPr txBox="1"/>
          <p:nvPr/>
        </p:nvSpPr>
        <p:spPr>
          <a:xfrm>
            <a:off x="4836000" y="3631775"/>
            <a:ext cx="7977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00FF00"/>
                </a:solidFill>
                <a:latin typeface="メイリオ" panose="020B0604030504040204" pitchFamily="50" charset="-128"/>
                <a:ea typeface="メイリオ" panose="020B0604030504040204" pitchFamily="50" charset="-128"/>
                <a:sym typeface="Arial"/>
              </a:rPr>
              <a:t>背面</a:t>
            </a:r>
            <a:endParaRPr sz="1500" b="1" i="0" u="none" strike="noStrike" cap="none">
              <a:solidFill>
                <a:srgbClr val="00FF00"/>
              </a:solidFill>
              <a:latin typeface="メイリオ" panose="020B0604030504040204" pitchFamily="50" charset="-128"/>
              <a:ea typeface="メイリオ" panose="020B0604030504040204" pitchFamily="50" charset="-128"/>
              <a:sym typeface="Arial"/>
            </a:endParaRPr>
          </a:p>
        </p:txBody>
      </p:sp>
      <p:sp>
        <p:nvSpPr>
          <p:cNvPr id="362" name="Google Shape;362;g2edcc17d97f_0_53"/>
          <p:cNvSpPr txBox="1"/>
          <p:nvPr/>
        </p:nvSpPr>
        <p:spPr>
          <a:xfrm>
            <a:off x="5319725" y="1888250"/>
            <a:ext cx="20625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ラインになる部分</a:t>
            </a:r>
            <a:endParaRPr sz="1500" b="1" i="0" u="none" strike="noStrike" cap="none">
              <a:solidFill>
                <a:srgbClr val="FF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2edcc17d97f_0_86"/>
          <p:cNvSpPr/>
          <p:nvPr/>
        </p:nvSpPr>
        <p:spPr>
          <a:xfrm>
            <a:off x="653100" y="626350"/>
            <a:ext cx="7775400" cy="1242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69" name="Google Shape;369;g2edcc17d97f_0_86"/>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ct val="1000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「背面法」を理解するための基礎知識：法線</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lt1"/>
              </a:buClr>
              <a:buSzPct val="100000"/>
              <a:buFont typeface="Arial"/>
              <a:buNone/>
            </a:pP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370" name="Google Shape;370;g2edcc17d97f_0_86"/>
          <p:cNvSpPr txBox="1"/>
          <p:nvPr/>
        </p:nvSpPr>
        <p:spPr>
          <a:xfrm>
            <a:off x="639300" y="670150"/>
            <a:ext cx="7676400" cy="115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どうやって「</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一回り大きなメッシュ</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」を得るかというと、オリジナルのメッシュを</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「法線」</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の方向に</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一定量膨らませる</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ことで用意します。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500"/>
              <a:buFont typeface="Arial"/>
              <a:buNone/>
            </a:pPr>
            <a:r>
              <a:rPr lang="ja-JP" sz="500" b="0" i="0" u="none" strike="noStrike" cap="none">
                <a:solidFill>
                  <a:schemeClr val="lt1"/>
                </a:solidFill>
                <a:latin typeface="メイリオ" panose="020B0604030504040204" pitchFamily="50" charset="-128"/>
                <a:ea typeface="メイリオ" panose="020B0604030504040204" pitchFamily="50" charset="-128"/>
                <a:sym typeface="Arial"/>
              </a:rPr>
              <a:t>　</a:t>
            </a:r>
            <a:endParaRPr sz="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　「法線」</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というのは、メッシュを構成する一つ一つの</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頂点がそれぞれどっちを向いている</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のかという方向です。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371" name="Google Shape;371;g2edcc17d97f_0_86"/>
          <p:cNvSpPr/>
          <p:nvPr/>
        </p:nvSpPr>
        <p:spPr>
          <a:xfrm>
            <a:off x="977725" y="4186850"/>
            <a:ext cx="3511800" cy="760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72" name="Google Shape;372;g2edcc17d97f_0_86"/>
          <p:cNvSpPr txBox="1"/>
          <p:nvPr/>
        </p:nvSpPr>
        <p:spPr>
          <a:xfrm>
            <a:off x="1004009" y="4274450"/>
            <a:ext cx="3459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メッシュを構成する頂点それぞれがもつ「向き」と考えればOK</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373" name="Google Shape;373;g2edcc17d97f_0_86"/>
          <p:cNvSpPr/>
          <p:nvPr/>
        </p:nvSpPr>
        <p:spPr>
          <a:xfrm>
            <a:off x="4601276" y="4204900"/>
            <a:ext cx="3511800" cy="760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74" name="Google Shape;374;g2edcc17d97f_0_86"/>
          <p:cNvSpPr txBox="1"/>
          <p:nvPr/>
        </p:nvSpPr>
        <p:spPr>
          <a:xfrm>
            <a:off x="4627560" y="4292500"/>
            <a:ext cx="34590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「法線方向」に少し膨らませることで、一回り大きい形を得られる</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375" name="Google Shape;375;g2edcc17d97f_0_8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7725" y="2041050"/>
            <a:ext cx="3511799" cy="2097131"/>
          </a:xfrm>
          <a:prstGeom prst="rect">
            <a:avLst/>
          </a:prstGeom>
          <a:noFill/>
          <a:ln>
            <a:noFill/>
          </a:ln>
        </p:spPr>
      </p:pic>
      <p:pic>
        <p:nvPicPr>
          <p:cNvPr id="376" name="Google Shape;376;g2edcc17d97f_0_8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01150" y="2031875"/>
            <a:ext cx="3511799" cy="2097111"/>
          </a:xfrm>
          <a:prstGeom prst="rect">
            <a:avLst/>
          </a:prstGeom>
          <a:noFill/>
          <a:ln>
            <a:noFill/>
          </a:ln>
        </p:spPr>
      </p:pic>
      <p:sp>
        <p:nvSpPr>
          <p:cNvPr id="377" name="Google Shape;377;g2edcc17d97f_0_86"/>
          <p:cNvSpPr/>
          <p:nvPr/>
        </p:nvSpPr>
        <p:spPr>
          <a:xfrm rot="-6651975">
            <a:off x="1960347" y="2434856"/>
            <a:ext cx="129707" cy="74654"/>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78" name="Google Shape;378;g2edcc17d97f_0_86"/>
          <p:cNvSpPr/>
          <p:nvPr/>
        </p:nvSpPr>
        <p:spPr>
          <a:xfrm rot="-10784121">
            <a:off x="1425622" y="3242750"/>
            <a:ext cx="1299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79" name="Google Shape;379;g2edcc17d97f_0_86"/>
          <p:cNvSpPr/>
          <p:nvPr/>
        </p:nvSpPr>
        <p:spPr>
          <a:xfrm rot="-5623020">
            <a:off x="2857455" y="2670512"/>
            <a:ext cx="129573" cy="74575"/>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0" name="Google Shape;380;g2edcc17d97f_0_86"/>
          <p:cNvSpPr/>
          <p:nvPr/>
        </p:nvSpPr>
        <p:spPr>
          <a:xfrm rot="5415915">
            <a:off x="2861209" y="3166538"/>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1" name="Google Shape;381;g2edcc17d97f_0_86"/>
          <p:cNvSpPr/>
          <p:nvPr/>
        </p:nvSpPr>
        <p:spPr>
          <a:xfrm rot="15915">
            <a:off x="3916009" y="2905963"/>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2" name="Google Shape;382;g2edcc17d97f_0_86"/>
          <p:cNvSpPr/>
          <p:nvPr/>
        </p:nvSpPr>
        <p:spPr>
          <a:xfrm rot="-5384085">
            <a:off x="3495234" y="2483805"/>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3" name="Google Shape;383;g2edcc17d97f_0_86"/>
          <p:cNvSpPr/>
          <p:nvPr/>
        </p:nvSpPr>
        <p:spPr>
          <a:xfrm rot="5415915">
            <a:off x="3495234" y="3355697"/>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4" name="Google Shape;384;g2edcc17d97f_0_86"/>
          <p:cNvSpPr/>
          <p:nvPr/>
        </p:nvSpPr>
        <p:spPr>
          <a:xfrm rot="2716879">
            <a:off x="3800529" y="3248235"/>
            <a:ext cx="129614" cy="7467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5" name="Google Shape;385;g2edcc17d97f_0_86"/>
          <p:cNvSpPr/>
          <p:nvPr/>
        </p:nvSpPr>
        <p:spPr>
          <a:xfrm rot="3460274">
            <a:off x="2356103" y="3695674"/>
            <a:ext cx="129587" cy="74733"/>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6" name="Google Shape;386;g2edcc17d97f_0_86"/>
          <p:cNvSpPr/>
          <p:nvPr/>
        </p:nvSpPr>
        <p:spPr>
          <a:xfrm rot="7728279">
            <a:off x="1582040" y="3611583"/>
            <a:ext cx="129734" cy="74543"/>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7" name="Google Shape;387;g2edcc17d97f_0_86"/>
          <p:cNvSpPr/>
          <p:nvPr/>
        </p:nvSpPr>
        <p:spPr>
          <a:xfrm rot="6573889">
            <a:off x="3192271" y="3241185"/>
            <a:ext cx="129900" cy="7457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8" name="Google Shape;388;g2edcc17d97f_0_86"/>
          <p:cNvSpPr/>
          <p:nvPr/>
        </p:nvSpPr>
        <p:spPr>
          <a:xfrm rot="5415915">
            <a:off x="1960409" y="3809538"/>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9" name="Google Shape;389;g2edcc17d97f_0_86"/>
          <p:cNvSpPr/>
          <p:nvPr/>
        </p:nvSpPr>
        <p:spPr>
          <a:xfrm rot="-8595745">
            <a:off x="1584169" y="2766471"/>
            <a:ext cx="129900" cy="74642"/>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0" name="Google Shape;390;g2edcc17d97f_0_86"/>
          <p:cNvSpPr/>
          <p:nvPr/>
        </p:nvSpPr>
        <p:spPr>
          <a:xfrm rot="-7507330">
            <a:off x="3185173" y="2592027"/>
            <a:ext cx="129840" cy="74666"/>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1" name="Google Shape;391;g2edcc17d97f_0_86"/>
          <p:cNvSpPr/>
          <p:nvPr/>
        </p:nvSpPr>
        <p:spPr>
          <a:xfrm rot="-3127501">
            <a:off x="3780937" y="2592042"/>
            <a:ext cx="129980" cy="74647"/>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2" name="Google Shape;392;g2edcc17d97f_0_86"/>
          <p:cNvSpPr/>
          <p:nvPr/>
        </p:nvSpPr>
        <p:spPr>
          <a:xfrm rot="-3422555">
            <a:off x="2456912" y="2490915"/>
            <a:ext cx="130143" cy="7448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3" name="Google Shape;393;g2edcc17d97f_0_86"/>
          <p:cNvSpPr/>
          <p:nvPr/>
        </p:nvSpPr>
        <p:spPr>
          <a:xfrm rot="1840056">
            <a:off x="2571060" y="3390572"/>
            <a:ext cx="129397" cy="7476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4" name="Google Shape;394;g2edcc17d97f_0_86"/>
          <p:cNvSpPr/>
          <p:nvPr/>
        </p:nvSpPr>
        <p:spPr>
          <a:xfrm rot="-6651975">
            <a:off x="5580505" y="2419236"/>
            <a:ext cx="129707" cy="74654"/>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5" name="Google Shape;395;g2edcc17d97f_0_86"/>
          <p:cNvSpPr/>
          <p:nvPr/>
        </p:nvSpPr>
        <p:spPr>
          <a:xfrm rot="-10784121">
            <a:off x="5045780" y="3227130"/>
            <a:ext cx="1299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6" name="Google Shape;396;g2edcc17d97f_0_86"/>
          <p:cNvSpPr/>
          <p:nvPr/>
        </p:nvSpPr>
        <p:spPr>
          <a:xfrm rot="-5623020">
            <a:off x="6477613" y="2654892"/>
            <a:ext cx="129573" cy="74575"/>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7" name="Google Shape;397;g2edcc17d97f_0_86"/>
          <p:cNvSpPr/>
          <p:nvPr/>
        </p:nvSpPr>
        <p:spPr>
          <a:xfrm rot="5415915">
            <a:off x="6481367" y="3150918"/>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8" name="Google Shape;398;g2edcc17d97f_0_86"/>
          <p:cNvSpPr/>
          <p:nvPr/>
        </p:nvSpPr>
        <p:spPr>
          <a:xfrm rot="15915">
            <a:off x="7536167" y="2890343"/>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99" name="Google Shape;399;g2edcc17d97f_0_86"/>
          <p:cNvSpPr/>
          <p:nvPr/>
        </p:nvSpPr>
        <p:spPr>
          <a:xfrm rot="-5384085">
            <a:off x="7115392" y="2468185"/>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0" name="Google Shape;400;g2edcc17d97f_0_86"/>
          <p:cNvSpPr/>
          <p:nvPr/>
        </p:nvSpPr>
        <p:spPr>
          <a:xfrm rot="5415915">
            <a:off x="7115392" y="3340077"/>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1" name="Google Shape;401;g2edcc17d97f_0_86"/>
          <p:cNvSpPr/>
          <p:nvPr/>
        </p:nvSpPr>
        <p:spPr>
          <a:xfrm rot="2716879">
            <a:off x="7420688" y="3232615"/>
            <a:ext cx="129614" cy="7467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2" name="Google Shape;402;g2edcc17d97f_0_86"/>
          <p:cNvSpPr/>
          <p:nvPr/>
        </p:nvSpPr>
        <p:spPr>
          <a:xfrm rot="3460274">
            <a:off x="5976261" y="3680054"/>
            <a:ext cx="129587" cy="74733"/>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3" name="Google Shape;403;g2edcc17d97f_0_86"/>
          <p:cNvSpPr/>
          <p:nvPr/>
        </p:nvSpPr>
        <p:spPr>
          <a:xfrm rot="7728279">
            <a:off x="5202198" y="3595964"/>
            <a:ext cx="129734" cy="74543"/>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4" name="Google Shape;404;g2edcc17d97f_0_86"/>
          <p:cNvSpPr/>
          <p:nvPr/>
        </p:nvSpPr>
        <p:spPr>
          <a:xfrm rot="6573889">
            <a:off x="6812429" y="3225565"/>
            <a:ext cx="129900" cy="7457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5" name="Google Shape;405;g2edcc17d97f_0_86"/>
          <p:cNvSpPr/>
          <p:nvPr/>
        </p:nvSpPr>
        <p:spPr>
          <a:xfrm rot="5415915">
            <a:off x="5580567" y="3793918"/>
            <a:ext cx="129601" cy="747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6" name="Google Shape;406;g2edcc17d97f_0_86"/>
          <p:cNvSpPr/>
          <p:nvPr/>
        </p:nvSpPr>
        <p:spPr>
          <a:xfrm rot="-8595745">
            <a:off x="5204328" y="2750851"/>
            <a:ext cx="129900" cy="74642"/>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7" name="Google Shape;407;g2edcc17d97f_0_86"/>
          <p:cNvSpPr/>
          <p:nvPr/>
        </p:nvSpPr>
        <p:spPr>
          <a:xfrm rot="-7507330">
            <a:off x="6805331" y="2576407"/>
            <a:ext cx="129840" cy="74666"/>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8" name="Google Shape;408;g2edcc17d97f_0_86"/>
          <p:cNvSpPr/>
          <p:nvPr/>
        </p:nvSpPr>
        <p:spPr>
          <a:xfrm rot="-3127501">
            <a:off x="7401095" y="2576422"/>
            <a:ext cx="129980" cy="74647"/>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09" name="Google Shape;409;g2edcc17d97f_0_86"/>
          <p:cNvSpPr/>
          <p:nvPr/>
        </p:nvSpPr>
        <p:spPr>
          <a:xfrm rot="-3422555">
            <a:off x="6077070" y="2475295"/>
            <a:ext cx="130143" cy="7448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10" name="Google Shape;410;g2edcc17d97f_0_86"/>
          <p:cNvSpPr/>
          <p:nvPr/>
        </p:nvSpPr>
        <p:spPr>
          <a:xfrm rot="1840056">
            <a:off x="6191218" y="3374952"/>
            <a:ext cx="129397" cy="7476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g2ee0c7a6a72_0_0"/>
          <p:cNvSpPr/>
          <p:nvPr/>
        </p:nvSpPr>
        <p:spPr>
          <a:xfrm>
            <a:off x="708400" y="702550"/>
            <a:ext cx="7720200" cy="6918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17" name="Google Shape;417;g2ee0c7a6a72_0_0"/>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「背面法」のための基礎知識：メッシュ複製</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418" name="Google Shape;418;g2ee0c7a6a72_0_0"/>
          <p:cNvSpPr txBox="1"/>
          <p:nvPr/>
        </p:nvSpPr>
        <p:spPr>
          <a:xfrm>
            <a:off x="744150" y="761000"/>
            <a:ext cx="7621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一回り大きなメッシュの作り方について、３Dソフト上で</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手作業</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でメッシュを複製して加工してもいいのですが、それだと</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ポリゴン数や管理コストが増えてしまいます。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419" name="Google Shape;419;g2ee0c7a6a72_0_0"/>
          <p:cNvSpPr/>
          <p:nvPr/>
        </p:nvSpPr>
        <p:spPr>
          <a:xfrm>
            <a:off x="4647300" y="3544700"/>
            <a:ext cx="3775200" cy="576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20" name="Google Shape;420;g2ee0c7a6a72_0_0"/>
          <p:cNvSpPr/>
          <p:nvPr/>
        </p:nvSpPr>
        <p:spPr>
          <a:xfrm>
            <a:off x="694700" y="3544700"/>
            <a:ext cx="3511800" cy="576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21" name="Google Shape;421;g2ee0c7a6a72_0_0"/>
          <p:cNvSpPr txBox="1"/>
          <p:nvPr/>
        </p:nvSpPr>
        <p:spPr>
          <a:xfrm>
            <a:off x="747359" y="3563665"/>
            <a:ext cx="3459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手作業でやるとめんどくさいしヒューマンエラーも発生しがち</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422" name="Google Shape;422;g2ee0c7a6a72_0_0"/>
          <p:cNvSpPr txBox="1"/>
          <p:nvPr/>
        </p:nvSpPr>
        <p:spPr>
          <a:xfrm>
            <a:off x="4691696" y="3563665"/>
            <a:ext cx="34590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シェーダーの機能で膨らませて</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再描画したほうが描画も工数も軽い</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423" name="Google Shape;423;g2ee0c7a6a72_0_0"/>
          <p:cNvSpPr/>
          <p:nvPr/>
        </p:nvSpPr>
        <p:spPr>
          <a:xfrm>
            <a:off x="4291800" y="2430025"/>
            <a:ext cx="270300" cy="3417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24" name="Google Shape;424;g2ee0c7a6a72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4701" y="1657060"/>
            <a:ext cx="3511800" cy="1887640"/>
          </a:xfrm>
          <a:prstGeom prst="rect">
            <a:avLst/>
          </a:prstGeom>
          <a:noFill/>
          <a:ln w="9525" cap="flat" cmpd="sng">
            <a:solidFill>
              <a:schemeClr val="dk1"/>
            </a:solidFill>
            <a:prstDash val="solid"/>
            <a:round/>
            <a:headEnd type="none" w="sm" len="sm"/>
            <a:tailEnd type="none" w="sm" len="sm"/>
          </a:ln>
        </p:spPr>
      </p:pic>
      <p:pic>
        <p:nvPicPr>
          <p:cNvPr id="425" name="Google Shape;425;g2ee0c7a6a72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47425" y="1657047"/>
            <a:ext cx="3775319" cy="1887649"/>
          </a:xfrm>
          <a:prstGeom prst="rect">
            <a:avLst/>
          </a:prstGeom>
          <a:noFill/>
          <a:ln w="9525" cap="flat" cmpd="sng">
            <a:solidFill>
              <a:schemeClr val="dk1"/>
            </a:solidFill>
            <a:prstDash val="solid"/>
            <a:round/>
            <a:headEnd type="none" w="sm" len="sm"/>
            <a:tailEnd type="none" w="sm" len="sm"/>
          </a:ln>
        </p:spPr>
      </p:pic>
      <p:sp>
        <p:nvSpPr>
          <p:cNvPr id="426" name="Google Shape;426;g2ee0c7a6a72_0_0"/>
          <p:cNvSpPr/>
          <p:nvPr/>
        </p:nvSpPr>
        <p:spPr>
          <a:xfrm>
            <a:off x="667350" y="4308000"/>
            <a:ext cx="7775400" cy="523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27" name="Google Shape;427;g2ee0c7a6a72_0_0"/>
          <p:cNvSpPr txBox="1"/>
          <p:nvPr/>
        </p:nvSpPr>
        <p:spPr>
          <a:xfrm>
            <a:off x="716850" y="4384200"/>
            <a:ext cx="7676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これを解決できる</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「マルチパスシェーダー」</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という方法があるので紹介します。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f30480909f_0_0"/>
          <p:cNvSpPr/>
          <p:nvPr/>
        </p:nvSpPr>
        <p:spPr>
          <a:xfrm>
            <a:off x="0" y="1859280"/>
            <a:ext cx="9144000" cy="15927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433" name="Google Shape;433;g2f30480909f_0_0"/>
          <p:cNvSpPr txBox="1">
            <a:spLocks noGrp="1"/>
          </p:cNvSpPr>
          <p:nvPr>
            <p:ph type="ctrTitle"/>
          </p:nvPr>
        </p:nvSpPr>
        <p:spPr>
          <a:xfrm>
            <a:off x="685800" y="2104310"/>
            <a:ext cx="77724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ja-JP" sz="3700" b="1">
                <a:solidFill>
                  <a:srgbClr val="F2F2F2"/>
                </a:solidFill>
                <a:latin typeface="Meiryo"/>
                <a:ea typeface="Meiryo"/>
                <a:cs typeface="Meiryo"/>
                <a:sym typeface="Meiryo"/>
              </a:rPr>
              <a:t>「マルチパスシェーダー」による</a:t>
            </a:r>
            <a:endParaRPr sz="3700" b="1">
              <a:solidFill>
                <a:srgbClr val="F2F2F2"/>
              </a:solidFill>
              <a:latin typeface="Meiryo"/>
              <a:ea typeface="Meiryo"/>
              <a:cs typeface="Meiryo"/>
              <a:sym typeface="Meiryo"/>
            </a:endParaRPr>
          </a:p>
          <a:p>
            <a:pPr marL="0" lvl="0" indent="0" algn="ctr" rtl="0">
              <a:lnSpc>
                <a:spcPct val="100000"/>
              </a:lnSpc>
              <a:spcBef>
                <a:spcPts val="0"/>
              </a:spcBef>
              <a:spcAft>
                <a:spcPts val="0"/>
              </a:spcAft>
              <a:buClr>
                <a:schemeClr val="dk1"/>
              </a:buClr>
              <a:buSzPts val="1100"/>
              <a:buFont typeface="Arial"/>
              <a:buNone/>
            </a:pPr>
            <a:r>
              <a:rPr lang="ja-JP" sz="3700" b="1">
                <a:solidFill>
                  <a:srgbClr val="F2F2F2"/>
                </a:solidFill>
                <a:latin typeface="Meiryo"/>
                <a:ea typeface="Meiryo"/>
                <a:cs typeface="Meiryo"/>
                <a:sym typeface="Meiryo"/>
              </a:rPr>
              <a:t>背面法</a:t>
            </a:r>
            <a:endParaRPr sz="3700" b="1">
              <a:solidFill>
                <a:srgbClr val="F2F2F2"/>
              </a:solidFill>
              <a:latin typeface="Meiryo"/>
              <a:ea typeface="Meiryo"/>
              <a:cs typeface="Meiryo"/>
              <a:sym typeface="Meiryo"/>
            </a:endParaRPr>
          </a:p>
        </p:txBody>
      </p:sp>
      <p:sp>
        <p:nvSpPr>
          <p:cNvPr id="434" name="Google Shape;434;g2f30480909f_0_0"/>
          <p:cNvSpPr txBox="1"/>
          <p:nvPr/>
        </p:nvSpPr>
        <p:spPr>
          <a:xfrm>
            <a:off x="4025120" y="1419622"/>
            <a:ext cx="1093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a:solidFill>
                  <a:schemeClr val="lt1"/>
                </a:solidFill>
                <a:latin typeface="Meiryo"/>
                <a:ea typeface="Meiryo"/>
                <a:cs typeface="Meiryo"/>
                <a:sym typeface="Meiryo"/>
              </a:rPr>
              <a:t>Part４</a:t>
            </a:r>
            <a:endParaRPr sz="2400" b="0" i="0" u="none" strike="noStrike" cap="none">
              <a:solidFill>
                <a:schemeClr val="lt1"/>
              </a:solidFill>
              <a:latin typeface="Meiryo"/>
              <a:ea typeface="Meiryo"/>
              <a:cs typeface="Meiryo"/>
              <a:sym typeface="Meiry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2eccf64dd8f_0_11"/>
          <p:cNvSpPr/>
          <p:nvPr/>
        </p:nvSpPr>
        <p:spPr>
          <a:xfrm>
            <a:off x="492550" y="620050"/>
            <a:ext cx="8114400" cy="523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41" name="Google Shape;441;g2eccf64dd8f_0_11"/>
          <p:cNvSpPr txBox="1">
            <a:spLocks noGrp="1"/>
          </p:cNvSpPr>
          <p:nvPr>
            <p:ph type="ctrTitle"/>
          </p:nvPr>
        </p:nvSpPr>
        <p:spPr>
          <a:xfrm>
            <a:off x="492550" y="18000"/>
            <a:ext cx="76752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シェーダー基礎知識①</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442" name="Google Shape;442;g2eccf64dd8f_0_11"/>
          <p:cNvSpPr/>
          <p:nvPr/>
        </p:nvSpPr>
        <p:spPr>
          <a:xfrm>
            <a:off x="639300" y="1317794"/>
            <a:ext cx="3816900" cy="787800"/>
          </a:xfrm>
          <a:prstGeom prst="roundRect">
            <a:avLst>
              <a:gd name="adj" fmla="val 6159"/>
            </a:avLst>
          </a:prstGeom>
          <a:solidFill>
            <a:srgbClr val="A4C2F4"/>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ja-JP" sz="17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頂点シェーダー</a:t>
            </a:r>
            <a:endParaRPr sz="17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　　</a:t>
            </a:r>
            <a:endParaRPr sz="6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ja-JP" sz="13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形を決める！</a:t>
            </a:r>
            <a:endParaRPr sz="13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443" name="Google Shape;443;g2eccf64dd8f_0_11"/>
          <p:cNvSpPr/>
          <p:nvPr/>
        </p:nvSpPr>
        <p:spPr>
          <a:xfrm>
            <a:off x="4738650" y="1317794"/>
            <a:ext cx="3816900" cy="787800"/>
          </a:xfrm>
          <a:prstGeom prst="roundRect">
            <a:avLst>
              <a:gd name="adj" fmla="val 6159"/>
            </a:avLst>
          </a:prstGeom>
          <a:solidFill>
            <a:srgbClr val="FFD966"/>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ピクセルシェーダー</a:t>
            </a:r>
            <a:endParaRPr sz="14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600"/>
              <a:buFont typeface="Arial"/>
              <a:buNone/>
            </a:pPr>
            <a:r>
              <a:rPr lang="ja-JP" sz="6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　　</a:t>
            </a:r>
            <a:endParaRPr sz="6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色を塗る！</a:t>
            </a:r>
            <a:endParaRPr sz="10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444" name="Google Shape;444;g2eccf64dd8f_0_11"/>
          <p:cNvSpPr txBox="1"/>
          <p:nvPr/>
        </p:nvSpPr>
        <p:spPr>
          <a:xfrm>
            <a:off x="492550" y="620050"/>
            <a:ext cx="81144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通常、シェーダーは主に「</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頂点シェーダー</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」と「</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ピクセルシェーダー</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」に別れます。</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000"/>
              <a:buFont typeface="Arial"/>
              <a:buNone/>
            </a:pPr>
            <a:r>
              <a:rPr lang="ja-JP" sz="1000" b="0" i="0" u="none" strike="noStrike" cap="none" dirty="0">
                <a:solidFill>
                  <a:srgbClr val="F2F2F2"/>
                </a:solidFill>
                <a:latin typeface="メイリオ" panose="020B0604030504040204" pitchFamily="50" charset="-128"/>
                <a:ea typeface="メイリオ" panose="020B0604030504040204" pitchFamily="50" charset="-128"/>
                <a:sym typeface="Arial"/>
              </a:rPr>
              <a:t>※ピクセルシェーダーはフラグメントシェーダーと呼ばれることもあります</a:t>
            </a:r>
            <a:endParaRPr sz="1000" b="0" i="0" u="none" strike="noStrike" cap="none" dirty="0">
              <a:solidFill>
                <a:srgbClr val="F2F2F2"/>
              </a:solidFill>
              <a:latin typeface="メイリオ" panose="020B0604030504040204" pitchFamily="50" charset="-128"/>
              <a:ea typeface="メイリオ" panose="020B0604030504040204" pitchFamily="50" charset="-128"/>
              <a:sym typeface="Arial"/>
            </a:endParaRPr>
          </a:p>
        </p:txBody>
      </p:sp>
      <p:sp>
        <p:nvSpPr>
          <p:cNvPr id="445" name="Google Shape;445;g2eccf64dd8f_0_11"/>
          <p:cNvSpPr/>
          <p:nvPr/>
        </p:nvSpPr>
        <p:spPr>
          <a:xfrm>
            <a:off x="712950" y="4172800"/>
            <a:ext cx="3670500" cy="760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46" name="Google Shape;446;g2eccf64dd8f_0_11"/>
          <p:cNvSpPr txBox="1"/>
          <p:nvPr/>
        </p:nvSpPr>
        <p:spPr>
          <a:xfrm>
            <a:off x="740553" y="4260400"/>
            <a:ext cx="3615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そのメッシュがカメラ内でどの位置に表示されるかを計算</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447" name="Google Shape;447;g2eccf64dd8f_0_11"/>
          <p:cNvSpPr/>
          <p:nvPr/>
        </p:nvSpPr>
        <p:spPr>
          <a:xfrm>
            <a:off x="4787150" y="4172800"/>
            <a:ext cx="3670500" cy="760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48" name="Google Shape;448;g2eccf64dd8f_0_11"/>
          <p:cNvSpPr txBox="1"/>
          <p:nvPr/>
        </p:nvSpPr>
        <p:spPr>
          <a:xfrm>
            <a:off x="4814621" y="4260400"/>
            <a:ext cx="3615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ライト方向やテクスチャから最終的な色を計算</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449" name="Google Shape;449;g2eccf64dd8f_0_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2951" y="2131671"/>
            <a:ext cx="3670545" cy="2060551"/>
          </a:xfrm>
          <a:prstGeom prst="rect">
            <a:avLst/>
          </a:prstGeom>
          <a:noFill/>
          <a:ln w="9525" cap="flat" cmpd="sng">
            <a:solidFill>
              <a:schemeClr val="lt1"/>
            </a:solidFill>
            <a:prstDash val="solid"/>
            <a:round/>
            <a:headEnd type="none" w="sm" len="sm"/>
            <a:tailEnd type="none" w="sm" len="sm"/>
          </a:ln>
        </p:spPr>
      </p:pic>
      <p:sp>
        <p:nvSpPr>
          <p:cNvPr id="450" name="Google Shape;450;g2eccf64dd8f_0_11"/>
          <p:cNvSpPr txBox="1"/>
          <p:nvPr/>
        </p:nvSpPr>
        <p:spPr>
          <a:xfrm>
            <a:off x="712955" y="2131671"/>
            <a:ext cx="15990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lt1"/>
                </a:solidFill>
                <a:latin typeface="Arial"/>
                <a:ea typeface="Arial"/>
                <a:cs typeface="Arial"/>
                <a:sym typeface="Arial"/>
              </a:rPr>
              <a:t>※概念図</a:t>
            </a:r>
            <a:endParaRPr sz="1100" b="0" i="0" u="none" strike="noStrike" cap="none">
              <a:solidFill>
                <a:schemeClr val="lt1"/>
              </a:solidFill>
              <a:latin typeface="Arial"/>
              <a:ea typeface="Arial"/>
              <a:cs typeface="Arial"/>
              <a:sym typeface="Arial"/>
            </a:endParaRPr>
          </a:p>
        </p:txBody>
      </p:sp>
      <p:pic>
        <p:nvPicPr>
          <p:cNvPr id="451" name="Google Shape;451;g2eccf64dd8f_0_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87162" y="2133220"/>
            <a:ext cx="3670535" cy="2060551"/>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2ee0c7a6a72_0_96"/>
          <p:cNvSpPr/>
          <p:nvPr/>
        </p:nvSpPr>
        <p:spPr>
          <a:xfrm>
            <a:off x="424975" y="730825"/>
            <a:ext cx="8389800" cy="759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58" name="Google Shape;458;g2ee0c7a6a72_0_96"/>
          <p:cNvSpPr txBox="1"/>
          <p:nvPr/>
        </p:nvSpPr>
        <p:spPr>
          <a:xfrm>
            <a:off x="492550" y="817825"/>
            <a:ext cx="8003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頂点シェーダー</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」内で各頂点を</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法線方向に押し出す</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ようにコードを書くことで、描画するメッシュを一回りふくらませることができます。</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pic>
        <p:nvPicPr>
          <p:cNvPr id="459" name="Google Shape;459;g2ee0c7a6a72_0_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4975" y="1606888"/>
            <a:ext cx="4081308" cy="2291138"/>
          </a:xfrm>
          <a:prstGeom prst="rect">
            <a:avLst/>
          </a:prstGeom>
          <a:noFill/>
          <a:ln w="9525" cap="flat" cmpd="sng">
            <a:solidFill>
              <a:schemeClr val="lt1"/>
            </a:solidFill>
            <a:prstDash val="solid"/>
            <a:round/>
            <a:headEnd type="none" w="sm" len="sm"/>
            <a:tailEnd type="none" w="sm" len="sm"/>
          </a:ln>
        </p:spPr>
      </p:pic>
      <p:pic>
        <p:nvPicPr>
          <p:cNvPr id="460" name="Google Shape;460;g2ee0c7a6a72_0_9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33538" y="1606888"/>
            <a:ext cx="4081311" cy="2291138"/>
          </a:xfrm>
          <a:prstGeom prst="rect">
            <a:avLst/>
          </a:prstGeom>
          <a:noFill/>
          <a:ln w="9525" cap="flat" cmpd="sng">
            <a:solidFill>
              <a:schemeClr val="lt1"/>
            </a:solidFill>
            <a:prstDash val="solid"/>
            <a:round/>
            <a:headEnd type="none" w="sm" len="sm"/>
            <a:tailEnd type="none" w="sm" len="sm"/>
          </a:ln>
        </p:spPr>
      </p:pic>
      <p:sp>
        <p:nvSpPr>
          <p:cNvPr id="461" name="Google Shape;461;g2ee0c7a6a72_0_96"/>
          <p:cNvSpPr/>
          <p:nvPr/>
        </p:nvSpPr>
        <p:spPr>
          <a:xfrm>
            <a:off x="4476319" y="2628251"/>
            <a:ext cx="264600" cy="3354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62" name="Google Shape;462;g2ee0c7a6a72_0_96"/>
          <p:cNvSpPr/>
          <p:nvPr/>
        </p:nvSpPr>
        <p:spPr>
          <a:xfrm rot="4399569">
            <a:off x="6048802" y="3686052"/>
            <a:ext cx="129651" cy="74596"/>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63" name="Google Shape;463;g2ee0c7a6a72_0_96"/>
          <p:cNvSpPr/>
          <p:nvPr/>
        </p:nvSpPr>
        <p:spPr>
          <a:xfrm rot="-6651975">
            <a:off x="4931222" y="2972969"/>
            <a:ext cx="129707" cy="74654"/>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64" name="Google Shape;464;g2ee0c7a6a72_0_96"/>
          <p:cNvSpPr/>
          <p:nvPr/>
        </p:nvSpPr>
        <p:spPr>
          <a:xfrm rot="-6651975">
            <a:off x="5696847" y="2709731"/>
            <a:ext cx="129707" cy="74654"/>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65" name="Google Shape;465;g2ee0c7a6a72_0_96"/>
          <p:cNvSpPr/>
          <p:nvPr/>
        </p:nvSpPr>
        <p:spPr>
          <a:xfrm rot="-6651975">
            <a:off x="6727022" y="1690269"/>
            <a:ext cx="129707" cy="74654"/>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66" name="Google Shape;466;g2ee0c7a6a72_0_96"/>
          <p:cNvSpPr/>
          <p:nvPr/>
        </p:nvSpPr>
        <p:spPr>
          <a:xfrm rot="-10656843">
            <a:off x="5963843" y="2247666"/>
            <a:ext cx="129712" cy="7446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67" name="Google Shape;467;g2ee0c7a6a72_0_96"/>
          <p:cNvSpPr/>
          <p:nvPr/>
        </p:nvSpPr>
        <p:spPr>
          <a:xfrm rot="1722357">
            <a:off x="7948698" y="2638236"/>
            <a:ext cx="129290" cy="74366"/>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68" name="Google Shape;468;g2ee0c7a6a72_0_96"/>
          <p:cNvSpPr/>
          <p:nvPr/>
        </p:nvSpPr>
        <p:spPr>
          <a:xfrm rot="-3049352">
            <a:off x="7655197" y="1690472"/>
            <a:ext cx="129645" cy="74261"/>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69" name="Google Shape;469;g2ee0c7a6a72_0_96"/>
          <p:cNvSpPr/>
          <p:nvPr/>
        </p:nvSpPr>
        <p:spPr>
          <a:xfrm rot="-9035064">
            <a:off x="8447633" y="2074250"/>
            <a:ext cx="129494" cy="74537"/>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70" name="Google Shape;470;g2ee0c7a6a72_0_96"/>
          <p:cNvSpPr/>
          <p:nvPr/>
        </p:nvSpPr>
        <p:spPr>
          <a:xfrm rot="1254813">
            <a:off x="8719056" y="2196617"/>
            <a:ext cx="129427" cy="74614"/>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71" name="Google Shape;471;g2ee0c7a6a72_0_96"/>
          <p:cNvSpPr txBox="1"/>
          <p:nvPr/>
        </p:nvSpPr>
        <p:spPr>
          <a:xfrm>
            <a:off x="4733550" y="1614075"/>
            <a:ext cx="19080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rgbClr val="00FF00"/>
                </a:solidFill>
                <a:latin typeface="メイリオ" panose="020B0604030504040204" pitchFamily="50" charset="-128"/>
                <a:ea typeface="メイリオ" panose="020B0604030504040204" pitchFamily="50" charset="-128"/>
                <a:sym typeface="Arial"/>
              </a:rPr>
              <a:t>法線方向に</a:t>
            </a:r>
            <a:endParaRPr sz="1300" b="1" i="0" u="none" strike="noStrike" cap="none">
              <a:solidFill>
                <a:srgbClr val="00FF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rgbClr val="00FF00"/>
                </a:solidFill>
                <a:latin typeface="メイリオ" panose="020B0604030504040204" pitchFamily="50" charset="-128"/>
                <a:ea typeface="メイリオ" panose="020B0604030504040204" pitchFamily="50" charset="-128"/>
                <a:sym typeface="Arial"/>
              </a:rPr>
              <a:t>押し出す</a:t>
            </a:r>
            <a:endParaRPr sz="1300" b="1" i="0" u="none" strike="noStrike" cap="none">
              <a:solidFill>
                <a:srgbClr val="00FF00"/>
              </a:solidFill>
              <a:latin typeface="メイリオ" panose="020B0604030504040204" pitchFamily="50" charset="-128"/>
              <a:ea typeface="メイリオ" panose="020B0604030504040204" pitchFamily="50" charset="-128"/>
              <a:sym typeface="Arial"/>
            </a:endParaRPr>
          </a:p>
        </p:txBody>
      </p:sp>
      <p:sp>
        <p:nvSpPr>
          <p:cNvPr id="472" name="Google Shape;472;g2ee0c7a6a72_0_96"/>
          <p:cNvSpPr/>
          <p:nvPr/>
        </p:nvSpPr>
        <p:spPr>
          <a:xfrm rot="1340641">
            <a:off x="8401783" y="3630976"/>
            <a:ext cx="129417" cy="74149"/>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73" name="Google Shape;473;g2ee0c7a6a72_0_96"/>
          <p:cNvSpPr txBox="1">
            <a:spLocks noGrp="1"/>
          </p:cNvSpPr>
          <p:nvPr>
            <p:ph type="ctrTitle"/>
          </p:nvPr>
        </p:nvSpPr>
        <p:spPr>
          <a:xfrm>
            <a:off x="492550" y="18000"/>
            <a:ext cx="76752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シェーダー基礎知識②</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474" name="Google Shape;474;g2ee0c7a6a72_0_96"/>
          <p:cNvSpPr/>
          <p:nvPr/>
        </p:nvSpPr>
        <p:spPr>
          <a:xfrm>
            <a:off x="413725" y="4102100"/>
            <a:ext cx="8389800" cy="759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75" name="Google Shape;475;g2ee0c7a6a72_0_96"/>
          <p:cNvSpPr txBox="1"/>
          <p:nvPr/>
        </p:nvSpPr>
        <p:spPr>
          <a:xfrm>
            <a:off x="492550" y="4189100"/>
            <a:ext cx="79926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さらにこのメッシュについては「</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背面のみ表示</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」に設定すると</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輪郭を構成する</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背面メッシュ</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の用意ができます。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efab0a9f30_0_0"/>
          <p:cNvSpPr/>
          <p:nvPr/>
        </p:nvSpPr>
        <p:spPr>
          <a:xfrm>
            <a:off x="357950" y="1449850"/>
            <a:ext cx="5068500" cy="1600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82" name="Google Shape;482;g2efab0a9f30_0_0"/>
          <p:cNvSpPr/>
          <p:nvPr/>
        </p:nvSpPr>
        <p:spPr>
          <a:xfrm>
            <a:off x="357950" y="3302975"/>
            <a:ext cx="5068500" cy="1600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pic>
        <p:nvPicPr>
          <p:cNvPr id="483" name="Google Shape;483;g2efab0a9f30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75600" y="3303013"/>
            <a:ext cx="2850901" cy="1600420"/>
          </a:xfrm>
          <a:prstGeom prst="rect">
            <a:avLst/>
          </a:prstGeom>
          <a:noFill/>
          <a:ln w="9525" cap="flat" cmpd="sng">
            <a:solidFill>
              <a:schemeClr val="lt1"/>
            </a:solidFill>
            <a:prstDash val="solid"/>
            <a:round/>
            <a:headEnd type="none" w="sm" len="sm"/>
            <a:tailEnd type="none" w="sm" len="sm"/>
          </a:ln>
        </p:spPr>
      </p:pic>
      <p:pic>
        <p:nvPicPr>
          <p:cNvPr id="484" name="Google Shape;484;g2efab0a9f30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7950" y="3709873"/>
            <a:ext cx="2125449" cy="1193158"/>
          </a:xfrm>
          <a:prstGeom prst="rect">
            <a:avLst/>
          </a:prstGeom>
          <a:noFill/>
          <a:ln w="9525" cap="flat" cmpd="sng">
            <a:solidFill>
              <a:schemeClr val="lt1"/>
            </a:solidFill>
            <a:prstDash val="solid"/>
            <a:round/>
            <a:headEnd type="none" w="sm" len="sm"/>
            <a:tailEnd type="none" w="sm" len="sm"/>
          </a:ln>
        </p:spPr>
      </p:pic>
      <p:pic>
        <p:nvPicPr>
          <p:cNvPr id="485" name="Google Shape;485;g2efab0a9f30_0_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7950" y="1877300"/>
            <a:ext cx="2125413" cy="1193151"/>
          </a:xfrm>
          <a:prstGeom prst="rect">
            <a:avLst/>
          </a:prstGeom>
          <a:noFill/>
          <a:ln w="9525" cap="flat" cmpd="sng">
            <a:solidFill>
              <a:schemeClr val="lt1"/>
            </a:solidFill>
            <a:prstDash val="solid"/>
            <a:round/>
            <a:headEnd type="none" w="sm" len="sm"/>
            <a:tailEnd type="none" w="sm" len="sm"/>
          </a:ln>
        </p:spPr>
      </p:pic>
      <p:pic>
        <p:nvPicPr>
          <p:cNvPr id="486" name="Google Shape;486;g2efab0a9f30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75600" y="1470451"/>
            <a:ext cx="2850862" cy="1600400"/>
          </a:xfrm>
          <a:prstGeom prst="rect">
            <a:avLst/>
          </a:prstGeom>
          <a:noFill/>
          <a:ln w="9525" cap="flat" cmpd="sng">
            <a:solidFill>
              <a:schemeClr val="lt1"/>
            </a:solidFill>
            <a:prstDash val="solid"/>
            <a:round/>
            <a:headEnd type="none" w="sm" len="sm"/>
            <a:tailEnd type="none" w="sm" len="sm"/>
          </a:ln>
        </p:spPr>
      </p:pic>
      <p:sp>
        <p:nvSpPr>
          <p:cNvPr id="487" name="Google Shape;487;g2efab0a9f30_0_0"/>
          <p:cNvSpPr/>
          <p:nvPr/>
        </p:nvSpPr>
        <p:spPr>
          <a:xfrm>
            <a:off x="593575" y="626350"/>
            <a:ext cx="7834800" cy="664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488" name="Google Shape;488;g2efab0a9f30_0_0"/>
          <p:cNvSpPr txBox="1"/>
          <p:nvPr/>
        </p:nvSpPr>
        <p:spPr>
          <a:xfrm>
            <a:off x="672775" y="665950"/>
            <a:ext cx="7676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中身</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」を描く</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本体メッシュ</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と、「</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輪郭</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」を描く</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背面メッシュ</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を用意して、二つを</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重ね合わせる</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と、「背面法」による</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輪郭線付きのビジュアル</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が得られます。</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489" name="Google Shape;489;g2efab0a9f30_0_0"/>
          <p:cNvSpPr/>
          <p:nvPr/>
        </p:nvSpPr>
        <p:spPr>
          <a:xfrm>
            <a:off x="2449923" y="2402697"/>
            <a:ext cx="192600" cy="2013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90" name="Google Shape;490;g2efab0a9f30_0_0"/>
          <p:cNvSpPr/>
          <p:nvPr/>
        </p:nvSpPr>
        <p:spPr>
          <a:xfrm>
            <a:off x="2449923" y="4382122"/>
            <a:ext cx="192600" cy="2013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91" name="Google Shape;491;g2efab0a9f30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619150" y="2176050"/>
            <a:ext cx="3339300" cy="1874599"/>
          </a:xfrm>
          <a:prstGeom prst="rect">
            <a:avLst/>
          </a:prstGeom>
          <a:noFill/>
          <a:ln w="9525" cap="flat" cmpd="sng">
            <a:solidFill>
              <a:schemeClr val="lt1"/>
            </a:solidFill>
            <a:prstDash val="solid"/>
            <a:round/>
            <a:headEnd type="none" w="sm" len="sm"/>
            <a:tailEnd type="none" w="sm" len="sm"/>
          </a:ln>
        </p:spPr>
      </p:pic>
      <p:sp>
        <p:nvSpPr>
          <p:cNvPr id="492" name="Google Shape;492;g2efab0a9f30_0_0"/>
          <p:cNvSpPr txBox="1"/>
          <p:nvPr/>
        </p:nvSpPr>
        <p:spPr>
          <a:xfrm>
            <a:off x="5683350" y="2181375"/>
            <a:ext cx="12645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ja-JP" sz="2600" b="1" i="0" u="none" strike="noStrike" cap="none">
                <a:solidFill>
                  <a:srgbClr val="00FF00"/>
                </a:solidFill>
                <a:latin typeface="Meiryo"/>
                <a:ea typeface="Meiryo"/>
                <a:cs typeface="Meiryo"/>
                <a:sym typeface="Meiryo"/>
              </a:rPr>
              <a:t>合体！</a:t>
            </a:r>
            <a:endParaRPr sz="2600" b="1" i="0" u="none" strike="noStrike" cap="none">
              <a:solidFill>
                <a:srgbClr val="00FF00"/>
              </a:solidFill>
              <a:latin typeface="Meiryo"/>
              <a:ea typeface="Meiryo"/>
              <a:cs typeface="Meiryo"/>
              <a:sym typeface="Meiryo"/>
            </a:endParaRPr>
          </a:p>
        </p:txBody>
      </p:sp>
      <p:sp>
        <p:nvSpPr>
          <p:cNvPr id="493" name="Google Shape;493;g2efab0a9f30_0_0"/>
          <p:cNvSpPr txBox="1"/>
          <p:nvPr/>
        </p:nvSpPr>
        <p:spPr>
          <a:xfrm>
            <a:off x="357950" y="3709872"/>
            <a:ext cx="113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FFFF"/>
                </a:solidFill>
                <a:latin typeface="Meiryo"/>
                <a:ea typeface="Meiryo"/>
                <a:cs typeface="Meiryo"/>
                <a:sym typeface="Meiryo"/>
              </a:rPr>
              <a:t>形！</a:t>
            </a:r>
            <a:endParaRPr sz="1400" b="1" i="0" u="none" strike="noStrike" cap="none">
              <a:solidFill>
                <a:srgbClr val="00FFFF"/>
              </a:solidFill>
              <a:latin typeface="Meiryo"/>
              <a:ea typeface="Meiryo"/>
              <a:cs typeface="Meiryo"/>
              <a:sym typeface="Meiryo"/>
            </a:endParaRPr>
          </a:p>
        </p:txBody>
      </p:sp>
      <p:sp>
        <p:nvSpPr>
          <p:cNvPr id="494" name="Google Shape;494;g2efab0a9f30_0_0"/>
          <p:cNvSpPr txBox="1"/>
          <p:nvPr/>
        </p:nvSpPr>
        <p:spPr>
          <a:xfrm>
            <a:off x="2575600" y="3303025"/>
            <a:ext cx="113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00FFFF"/>
                </a:solidFill>
                <a:latin typeface="Meiryo"/>
                <a:ea typeface="Meiryo"/>
                <a:cs typeface="Meiryo"/>
                <a:sym typeface="Meiryo"/>
              </a:rPr>
              <a:t>色！</a:t>
            </a:r>
            <a:endParaRPr sz="1400" b="1" i="0" u="none" strike="noStrike" cap="none">
              <a:solidFill>
                <a:srgbClr val="00FFFF"/>
              </a:solidFill>
              <a:latin typeface="Meiryo"/>
              <a:ea typeface="Meiryo"/>
              <a:cs typeface="Meiryo"/>
              <a:sym typeface="Meiryo"/>
            </a:endParaRPr>
          </a:p>
        </p:txBody>
      </p:sp>
      <p:sp>
        <p:nvSpPr>
          <p:cNvPr id="495" name="Google Shape;495;g2efab0a9f30_0_0"/>
          <p:cNvSpPr/>
          <p:nvPr/>
        </p:nvSpPr>
        <p:spPr>
          <a:xfrm>
            <a:off x="5391444" y="2495400"/>
            <a:ext cx="291900" cy="3051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96" name="Google Shape;496;g2efab0a9f30_0_0"/>
          <p:cNvSpPr/>
          <p:nvPr/>
        </p:nvSpPr>
        <p:spPr>
          <a:xfrm>
            <a:off x="5391444" y="3495397"/>
            <a:ext cx="291900" cy="3051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97" name="Google Shape;497;g2efab0a9f30_0_0"/>
          <p:cNvSpPr txBox="1"/>
          <p:nvPr/>
        </p:nvSpPr>
        <p:spPr>
          <a:xfrm>
            <a:off x="357950" y="1873947"/>
            <a:ext cx="113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FFFF00"/>
                </a:solidFill>
                <a:latin typeface="Meiryo"/>
                <a:ea typeface="Meiryo"/>
                <a:cs typeface="Meiryo"/>
                <a:sym typeface="Meiryo"/>
              </a:rPr>
              <a:t>形！</a:t>
            </a:r>
            <a:endParaRPr sz="1400" b="1" i="0" u="none" strike="noStrike" cap="none">
              <a:solidFill>
                <a:srgbClr val="FFFF00"/>
              </a:solidFill>
              <a:latin typeface="Meiryo"/>
              <a:ea typeface="Meiryo"/>
              <a:cs typeface="Meiryo"/>
              <a:sym typeface="Meiryo"/>
            </a:endParaRPr>
          </a:p>
        </p:txBody>
      </p:sp>
      <p:sp>
        <p:nvSpPr>
          <p:cNvPr id="498" name="Google Shape;498;g2efab0a9f30_0_0"/>
          <p:cNvSpPr txBox="1"/>
          <p:nvPr/>
        </p:nvSpPr>
        <p:spPr>
          <a:xfrm>
            <a:off x="2575600" y="1467100"/>
            <a:ext cx="113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FFFF00"/>
                </a:solidFill>
                <a:latin typeface="Meiryo"/>
                <a:ea typeface="Meiryo"/>
                <a:cs typeface="Meiryo"/>
                <a:sym typeface="Meiryo"/>
              </a:rPr>
              <a:t>色！</a:t>
            </a:r>
            <a:endParaRPr sz="1400" b="1" i="0" u="none" strike="noStrike" cap="none">
              <a:solidFill>
                <a:srgbClr val="FFFF00"/>
              </a:solidFill>
              <a:latin typeface="Meiryo"/>
              <a:ea typeface="Meiryo"/>
              <a:cs typeface="Meiryo"/>
              <a:sym typeface="Meiryo"/>
            </a:endParaRPr>
          </a:p>
        </p:txBody>
      </p:sp>
      <p:sp>
        <p:nvSpPr>
          <p:cNvPr id="499" name="Google Shape;499;g2efab0a9f30_0_0"/>
          <p:cNvSpPr txBox="1">
            <a:spLocks noGrp="1"/>
          </p:cNvSpPr>
          <p:nvPr>
            <p:ph type="ctrTitle"/>
          </p:nvPr>
        </p:nvSpPr>
        <p:spPr>
          <a:xfrm>
            <a:off x="492550" y="18000"/>
            <a:ext cx="76752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二つのメッシュで背面法</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500" name="Google Shape;500;g2efab0a9f30_0_0"/>
          <p:cNvSpPr txBox="1"/>
          <p:nvPr/>
        </p:nvSpPr>
        <p:spPr>
          <a:xfrm>
            <a:off x="357950" y="1422675"/>
            <a:ext cx="202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20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本体メッシュ</a:t>
            </a:r>
            <a:endParaRPr sz="20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501" name="Google Shape;501;g2efab0a9f30_0_0"/>
          <p:cNvSpPr txBox="1"/>
          <p:nvPr/>
        </p:nvSpPr>
        <p:spPr>
          <a:xfrm>
            <a:off x="357950" y="3265430"/>
            <a:ext cx="20250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20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背面メッシュ</a:t>
            </a:r>
            <a:endParaRPr sz="20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502" name="Google Shape;502;g2efab0a9f30_0_0"/>
          <p:cNvSpPr/>
          <p:nvPr/>
        </p:nvSpPr>
        <p:spPr>
          <a:xfrm>
            <a:off x="6051025" y="4403300"/>
            <a:ext cx="3015300" cy="664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503" name="Google Shape;503;g2efab0a9f30_0_0"/>
          <p:cNvSpPr txBox="1"/>
          <p:nvPr/>
        </p:nvSpPr>
        <p:spPr>
          <a:xfrm>
            <a:off x="6081508" y="4442900"/>
            <a:ext cx="2954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でもメッシュを二つ用意するのって効率悪いよね......</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p:nvPr/>
        </p:nvSpPr>
        <p:spPr>
          <a:xfrm>
            <a:off x="539552" y="699543"/>
            <a:ext cx="8064896" cy="3312368"/>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3"/>
          <p:cNvSpPr/>
          <p:nvPr/>
        </p:nvSpPr>
        <p:spPr>
          <a:xfrm>
            <a:off x="755576" y="4155926"/>
            <a:ext cx="7607374" cy="770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3"/>
          <p:cNvSpPr txBox="1">
            <a:spLocks noGrp="1"/>
          </p:cNvSpPr>
          <p:nvPr>
            <p:ph type="ctrTitle"/>
          </p:nvPr>
        </p:nvSpPr>
        <p:spPr>
          <a:xfrm>
            <a:off x="88753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Meiryo"/>
                <a:ea typeface="Meiryo"/>
                <a:cs typeface="Meiryo"/>
                <a:sym typeface="Meiryo"/>
              </a:rPr>
              <a:t>講演概要</a:t>
            </a:r>
            <a:endParaRPr dirty="0">
              <a:latin typeface="Meiryo"/>
              <a:ea typeface="Meiryo"/>
              <a:cs typeface="Meiryo"/>
              <a:sym typeface="Meiryo"/>
            </a:endParaRPr>
          </a:p>
        </p:txBody>
      </p:sp>
      <p:sp>
        <p:nvSpPr>
          <p:cNvPr id="108" name="Google Shape;108;p3"/>
          <p:cNvSpPr txBox="1"/>
          <p:nvPr/>
        </p:nvSpPr>
        <p:spPr>
          <a:xfrm>
            <a:off x="656550" y="803425"/>
            <a:ext cx="77739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ja-JP" sz="2300" b="1" i="0" u="none" strike="noStrike" cap="none" dirty="0">
                <a:solidFill>
                  <a:srgbClr val="F2F2F2"/>
                </a:solidFill>
                <a:latin typeface="Meiryo"/>
                <a:ea typeface="Meiryo"/>
                <a:cs typeface="Meiryo"/>
                <a:sym typeface="Meiryo"/>
              </a:rPr>
              <a:t>背面法アウトライン</a:t>
            </a:r>
            <a:r>
              <a:rPr lang="ja-JP" sz="2300" b="1" dirty="0">
                <a:solidFill>
                  <a:srgbClr val="F2F2F2"/>
                </a:solidFill>
                <a:latin typeface="Meiryo"/>
                <a:ea typeface="Meiryo"/>
                <a:cs typeface="Meiryo"/>
                <a:sym typeface="Meiryo"/>
              </a:rPr>
              <a:t>の</a:t>
            </a:r>
            <a:r>
              <a:rPr lang="ja-JP" sz="2300" b="1" i="0" u="none" strike="noStrike" cap="none" dirty="0">
                <a:solidFill>
                  <a:srgbClr val="F2F2F2"/>
                </a:solidFill>
                <a:latin typeface="Meiryo"/>
                <a:ea typeface="Meiryo"/>
                <a:cs typeface="Meiryo"/>
                <a:sym typeface="Meiryo"/>
              </a:rPr>
              <a:t>基礎と応用を身に着けよう</a:t>
            </a:r>
            <a:endParaRPr sz="2300" b="1" i="0" u="none" strike="noStrike" cap="none" dirty="0">
              <a:solidFill>
                <a:srgbClr val="F2F2F2"/>
              </a:solidFill>
              <a:latin typeface="Meiryo"/>
              <a:ea typeface="Meiryo"/>
              <a:cs typeface="Meiryo"/>
              <a:sym typeface="Meiryo"/>
            </a:endParaRPr>
          </a:p>
        </p:txBody>
      </p:sp>
      <p:sp>
        <p:nvSpPr>
          <p:cNvPr id="109" name="Google Shape;109;p3"/>
          <p:cNvSpPr txBox="1"/>
          <p:nvPr/>
        </p:nvSpPr>
        <p:spPr>
          <a:xfrm>
            <a:off x="880998" y="4272851"/>
            <a:ext cx="184858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1" i="0" u="none" strike="noStrike" cap="none" dirty="0">
                <a:solidFill>
                  <a:srgbClr val="F2F2F2"/>
                </a:solidFill>
                <a:latin typeface="Meiryo"/>
                <a:ea typeface="Meiryo"/>
                <a:cs typeface="Meiryo"/>
                <a:sym typeface="Meiryo"/>
              </a:rPr>
              <a:t>想定受講者:</a:t>
            </a:r>
            <a:endParaRPr sz="2400" b="1" i="0" u="none" strike="noStrike" cap="none" dirty="0">
              <a:solidFill>
                <a:srgbClr val="F2F2F2"/>
              </a:solidFill>
              <a:latin typeface="Meiryo"/>
              <a:ea typeface="Meiryo"/>
              <a:cs typeface="Meiryo"/>
              <a:sym typeface="Meiryo"/>
            </a:endParaRPr>
          </a:p>
        </p:txBody>
      </p:sp>
      <p:sp>
        <p:nvSpPr>
          <p:cNvPr id="110" name="Google Shape;110;p3"/>
          <p:cNvSpPr txBox="1"/>
          <p:nvPr/>
        </p:nvSpPr>
        <p:spPr>
          <a:xfrm>
            <a:off x="745950" y="1255975"/>
            <a:ext cx="7684500" cy="2678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lt1"/>
                </a:solidFill>
                <a:latin typeface="Meiryo"/>
                <a:ea typeface="Meiryo"/>
                <a:cs typeface="Meiryo"/>
                <a:sym typeface="Meiryo"/>
              </a:rPr>
              <a:t>　</a:t>
            </a:r>
            <a:r>
              <a:rPr lang="ja-JP" sz="1400" b="1" i="0" u="none" strike="noStrike" cap="none" dirty="0">
                <a:solidFill>
                  <a:schemeClr val="lt1"/>
                </a:solidFill>
                <a:latin typeface="Meiryo"/>
                <a:ea typeface="Meiryo"/>
                <a:cs typeface="Meiryo"/>
                <a:sym typeface="Meiryo"/>
              </a:rPr>
              <a:t>「背面法」によるアウトライン</a:t>
            </a:r>
            <a:r>
              <a:rPr lang="ja-JP" sz="1400" b="0" i="0" u="none" strike="noStrike" cap="none" dirty="0">
                <a:solidFill>
                  <a:schemeClr val="lt1"/>
                </a:solidFill>
                <a:latin typeface="Meiryo"/>
                <a:ea typeface="Meiryo"/>
                <a:cs typeface="Meiryo"/>
                <a:sym typeface="Meiryo"/>
              </a:rPr>
              <a:t>は20年以上の長い歴史のある手法ですが、現在も最前線のゲームで採用され続けている、実戦的、効果的な表現手段です。</a:t>
            </a:r>
            <a:endParaRPr sz="14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lt1"/>
                </a:solidFill>
                <a:latin typeface="Meiryo"/>
                <a:ea typeface="Meiryo"/>
                <a:cs typeface="Meiryo"/>
                <a:sym typeface="Meiryo"/>
              </a:rPr>
              <a:t>　弊社の格闘ゲームタイトル「</a:t>
            </a:r>
            <a:r>
              <a:rPr lang="ja-JP" sz="1400" b="1" i="0" u="none" strike="noStrike" cap="none" dirty="0">
                <a:solidFill>
                  <a:schemeClr val="lt1"/>
                </a:solidFill>
                <a:latin typeface="Meiryo"/>
                <a:ea typeface="Meiryo"/>
                <a:cs typeface="Meiryo"/>
                <a:sym typeface="Meiryo"/>
              </a:rPr>
              <a:t>ギルティギア</a:t>
            </a:r>
            <a:r>
              <a:rPr lang="ja-JP" sz="1400" b="0" i="0" u="none" strike="noStrike" cap="none" dirty="0">
                <a:solidFill>
                  <a:schemeClr val="lt1"/>
                </a:solidFill>
                <a:latin typeface="Meiryo"/>
                <a:ea typeface="Meiryo"/>
                <a:cs typeface="Meiryo"/>
                <a:sym typeface="Meiryo"/>
              </a:rPr>
              <a:t>」シリーズにおいても、３Dビジュアルを採用するようになってから輪郭線の描画はずっとこの手法を活用し続けています。</a:t>
            </a:r>
            <a:endParaRPr sz="14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lt1"/>
                </a:solidFill>
                <a:latin typeface="Meiryo"/>
                <a:ea typeface="Meiryo"/>
                <a:cs typeface="Meiryo"/>
                <a:sym typeface="Meiryo"/>
              </a:rPr>
              <a:t>　</a:t>
            </a:r>
            <a:endParaRPr sz="14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lt1"/>
                </a:solidFill>
                <a:latin typeface="Meiryo"/>
                <a:ea typeface="Meiryo"/>
                <a:cs typeface="Meiryo"/>
                <a:sym typeface="Meiryo"/>
              </a:rPr>
              <a:t>　非常にメジャーな手法ではあるのですが、</a:t>
            </a:r>
            <a:r>
              <a:rPr lang="ja-JP" dirty="0">
                <a:solidFill>
                  <a:schemeClr val="lt1"/>
                </a:solidFill>
                <a:latin typeface="Meiryo"/>
                <a:ea typeface="Meiryo"/>
                <a:cs typeface="Meiryo"/>
                <a:sym typeface="Meiryo"/>
              </a:rPr>
              <a:t>それだけに</a:t>
            </a:r>
            <a:r>
              <a:rPr lang="ja-JP" sz="1400" b="0" i="0" u="none" strike="noStrike" cap="none" dirty="0">
                <a:solidFill>
                  <a:schemeClr val="lt1"/>
                </a:solidFill>
                <a:latin typeface="Meiryo"/>
                <a:ea typeface="Meiryo"/>
                <a:cs typeface="Meiryo"/>
                <a:sym typeface="Meiryo"/>
              </a:rPr>
              <a:t>その</a:t>
            </a:r>
            <a:r>
              <a:rPr lang="ja-JP" sz="1400" b="1" i="0" u="none" strike="noStrike" cap="none" dirty="0">
                <a:solidFill>
                  <a:schemeClr val="lt1"/>
                </a:solidFill>
                <a:latin typeface="Meiryo"/>
                <a:ea typeface="Meiryo"/>
                <a:cs typeface="Meiryo"/>
                <a:sym typeface="Meiryo"/>
              </a:rPr>
              <a:t>理屈や仕組み</a:t>
            </a:r>
            <a:r>
              <a:rPr lang="ja-JP" sz="1400" b="0" i="0" u="none" strike="noStrike" cap="none" dirty="0">
                <a:solidFill>
                  <a:schemeClr val="lt1"/>
                </a:solidFill>
                <a:latin typeface="Meiryo"/>
                <a:ea typeface="Meiryo"/>
                <a:cs typeface="Meiryo"/>
                <a:sym typeface="Meiryo"/>
              </a:rPr>
              <a:t>をしっかりと理解しないまま使用</a:t>
            </a:r>
            <a:r>
              <a:rPr lang="ja-JP" dirty="0">
                <a:solidFill>
                  <a:schemeClr val="lt1"/>
                </a:solidFill>
                <a:latin typeface="Meiryo"/>
                <a:ea typeface="Meiryo"/>
                <a:cs typeface="Meiryo"/>
                <a:sym typeface="Meiryo"/>
              </a:rPr>
              <a:t>し</a:t>
            </a:r>
            <a:r>
              <a:rPr lang="ja-JP" sz="1400" b="0" i="0" u="none" strike="noStrike" cap="none" dirty="0">
                <a:solidFill>
                  <a:schemeClr val="lt1"/>
                </a:solidFill>
                <a:latin typeface="Meiryo"/>
                <a:ea typeface="Meiryo"/>
                <a:cs typeface="Meiryo"/>
                <a:sym typeface="Meiryo"/>
              </a:rPr>
              <a:t>ている人も</a:t>
            </a:r>
            <a:r>
              <a:rPr lang="ja-JP" dirty="0">
                <a:solidFill>
                  <a:schemeClr val="lt1"/>
                </a:solidFill>
                <a:latin typeface="Meiryo"/>
                <a:ea typeface="Meiryo"/>
                <a:cs typeface="Meiryo"/>
                <a:sym typeface="Meiryo"/>
              </a:rPr>
              <a:t>多い</a:t>
            </a:r>
            <a:r>
              <a:rPr lang="ja-JP" sz="1400" b="0" i="0" u="none" strike="noStrike" cap="none" dirty="0">
                <a:solidFill>
                  <a:schemeClr val="lt1"/>
                </a:solidFill>
                <a:latin typeface="Meiryo"/>
                <a:ea typeface="Meiryo"/>
                <a:cs typeface="Meiryo"/>
                <a:sym typeface="Meiryo"/>
              </a:rPr>
              <a:t>と思います。本セッションでは「</a:t>
            </a:r>
            <a:r>
              <a:rPr lang="ja-JP" sz="1400" b="1" i="0" u="none" strike="noStrike" cap="none" dirty="0">
                <a:solidFill>
                  <a:schemeClr val="lt1"/>
                </a:solidFill>
                <a:latin typeface="Meiryo"/>
                <a:ea typeface="Meiryo"/>
                <a:cs typeface="Meiryo"/>
                <a:sym typeface="Meiryo"/>
              </a:rPr>
              <a:t>背面法</a:t>
            </a:r>
            <a:r>
              <a:rPr lang="ja-JP" sz="1400" b="0" i="0" u="none" strike="noStrike" cap="none" dirty="0">
                <a:solidFill>
                  <a:schemeClr val="lt1"/>
                </a:solidFill>
                <a:latin typeface="Meiryo"/>
                <a:ea typeface="Meiryo"/>
                <a:cs typeface="Meiryo"/>
                <a:sym typeface="Meiryo"/>
              </a:rPr>
              <a:t>」のアウトライン描画の</a:t>
            </a:r>
            <a:r>
              <a:rPr lang="ja-JP" sz="1400" b="1" i="0" u="none" strike="noStrike" cap="none" dirty="0">
                <a:solidFill>
                  <a:schemeClr val="lt1"/>
                </a:solidFill>
                <a:latin typeface="Meiryo"/>
                <a:ea typeface="Meiryo"/>
                <a:cs typeface="Meiryo"/>
                <a:sym typeface="Meiryo"/>
              </a:rPr>
              <a:t>基礎、その理屈や仕組み</a:t>
            </a:r>
            <a:r>
              <a:rPr lang="ja-JP" sz="1400" b="0" i="0" u="none" strike="noStrike" cap="none" dirty="0">
                <a:solidFill>
                  <a:schemeClr val="lt1"/>
                </a:solidFill>
                <a:latin typeface="Meiryo"/>
                <a:ea typeface="Meiryo"/>
                <a:cs typeface="Meiryo"/>
                <a:sym typeface="Meiryo"/>
              </a:rPr>
              <a:t>をわかりやすく解説するとともに、そのポテンシャルを最大限活用するための</a:t>
            </a:r>
            <a:r>
              <a:rPr lang="ja-JP" sz="1400" b="1" i="0" u="none" strike="noStrike" cap="none" dirty="0">
                <a:solidFill>
                  <a:schemeClr val="lt1"/>
                </a:solidFill>
                <a:latin typeface="Meiryo"/>
                <a:ea typeface="Meiryo"/>
                <a:cs typeface="Meiryo"/>
                <a:sym typeface="Meiryo"/>
              </a:rPr>
              <a:t>応用方法</a:t>
            </a:r>
            <a:r>
              <a:rPr lang="ja-JP" sz="1400" b="0" i="0" u="none" strike="noStrike" cap="none" dirty="0">
                <a:solidFill>
                  <a:schemeClr val="lt1"/>
                </a:solidFill>
                <a:latin typeface="Meiryo"/>
                <a:ea typeface="Meiryo"/>
                <a:cs typeface="Meiryo"/>
                <a:sym typeface="Meiryo"/>
              </a:rPr>
              <a:t>、直面しがちな</a:t>
            </a:r>
            <a:r>
              <a:rPr lang="ja-JP" sz="1400" b="1" i="0" u="none" strike="noStrike" cap="none" dirty="0">
                <a:solidFill>
                  <a:schemeClr val="lt1"/>
                </a:solidFill>
                <a:latin typeface="Meiryo"/>
                <a:ea typeface="Meiryo"/>
                <a:cs typeface="Meiryo"/>
                <a:sym typeface="Meiryo"/>
              </a:rPr>
              <a:t>問題とその解決方法</a:t>
            </a:r>
            <a:r>
              <a:rPr lang="ja-JP" sz="1400" b="0" i="0" u="none" strike="noStrike" cap="none" dirty="0">
                <a:solidFill>
                  <a:schemeClr val="lt1"/>
                </a:solidFill>
                <a:latin typeface="Meiryo"/>
                <a:ea typeface="Meiryo"/>
                <a:cs typeface="Meiryo"/>
                <a:sym typeface="Meiryo"/>
              </a:rPr>
              <a:t>を解説したいと思います。</a:t>
            </a:r>
            <a:endParaRPr sz="14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lt1"/>
                </a:solidFill>
                <a:latin typeface="Meiryo"/>
                <a:ea typeface="Meiryo"/>
                <a:cs typeface="Meiryo"/>
                <a:sym typeface="Meiryo"/>
              </a:rPr>
              <a:t>　</a:t>
            </a:r>
            <a:endParaRPr sz="14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400"/>
              <a:buFont typeface="Arial"/>
              <a:buNone/>
            </a:pPr>
            <a:r>
              <a:rPr lang="ja-JP" sz="1400" b="0" i="0" u="none" strike="noStrike" cap="none" dirty="0">
                <a:solidFill>
                  <a:schemeClr val="lt1"/>
                </a:solidFill>
                <a:latin typeface="Meiryo"/>
                <a:ea typeface="Meiryo"/>
                <a:cs typeface="Meiryo"/>
                <a:sym typeface="Meiryo"/>
              </a:rPr>
              <a:t>　モデラーはより意図した</a:t>
            </a:r>
            <a:r>
              <a:rPr lang="ja-JP" sz="1400" b="1" i="0" u="none" strike="noStrike" cap="none" dirty="0">
                <a:solidFill>
                  <a:schemeClr val="lt1"/>
                </a:solidFill>
                <a:latin typeface="Meiryo"/>
                <a:ea typeface="Meiryo"/>
                <a:cs typeface="Meiryo"/>
                <a:sym typeface="Meiryo"/>
              </a:rPr>
              <a:t>ビジュアルの表現</a:t>
            </a:r>
            <a:r>
              <a:rPr lang="ja-JP" sz="1400" b="0" i="0" u="none" strike="noStrike" cap="none" dirty="0">
                <a:solidFill>
                  <a:schemeClr val="lt1"/>
                </a:solidFill>
                <a:latin typeface="Meiryo"/>
                <a:ea typeface="Meiryo"/>
                <a:cs typeface="Meiryo"/>
                <a:sym typeface="Meiryo"/>
              </a:rPr>
              <a:t>に近づくことができ、シェーダー作成者は</a:t>
            </a:r>
            <a:r>
              <a:rPr lang="ja-JP" sz="1400" b="1" i="0" u="none" strike="noStrike" cap="none" dirty="0">
                <a:solidFill>
                  <a:schemeClr val="lt1"/>
                </a:solidFill>
                <a:latin typeface="Meiryo"/>
                <a:ea typeface="Meiryo"/>
                <a:cs typeface="Meiryo"/>
                <a:sym typeface="Meiryo"/>
              </a:rPr>
              <a:t>どのような要件を満たす必要があるのか</a:t>
            </a:r>
            <a:r>
              <a:rPr lang="ja-JP" sz="1400" b="0" i="0" u="none" strike="noStrike" cap="none" dirty="0">
                <a:solidFill>
                  <a:schemeClr val="lt1"/>
                </a:solidFill>
                <a:latin typeface="Meiryo"/>
                <a:ea typeface="Meiryo"/>
                <a:cs typeface="Meiryo"/>
                <a:sym typeface="Meiryo"/>
              </a:rPr>
              <a:t>について理解を深められるのではないかと思います。</a:t>
            </a:r>
            <a:endParaRPr sz="1400" b="0" i="0" u="none" strike="noStrike" cap="none" dirty="0">
              <a:solidFill>
                <a:schemeClr val="lt1"/>
              </a:solidFill>
              <a:latin typeface="Meiryo"/>
              <a:ea typeface="Meiryo"/>
              <a:cs typeface="Meiryo"/>
              <a:sym typeface="Meiryo"/>
            </a:endParaRPr>
          </a:p>
        </p:txBody>
      </p:sp>
      <p:sp>
        <p:nvSpPr>
          <p:cNvPr id="111" name="Google Shape;111;p3"/>
          <p:cNvSpPr txBox="1"/>
          <p:nvPr/>
        </p:nvSpPr>
        <p:spPr>
          <a:xfrm>
            <a:off x="2699801" y="4272850"/>
            <a:ext cx="5663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lt1"/>
                </a:solidFill>
                <a:latin typeface="Meiryo"/>
                <a:ea typeface="Meiryo"/>
                <a:cs typeface="Meiryo"/>
                <a:sym typeface="Meiryo"/>
              </a:rPr>
              <a:t>・アニメ調のキャラクターモデリングに興味のあるモデラー</a:t>
            </a:r>
            <a:endParaRPr sz="14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dirty="0">
                <a:solidFill>
                  <a:schemeClr val="lt1"/>
                </a:solidFill>
                <a:latin typeface="Meiryo"/>
                <a:ea typeface="Meiryo"/>
                <a:cs typeface="Meiryo"/>
                <a:sym typeface="Meiryo"/>
              </a:rPr>
              <a:t>・アニメ調ビジュアル作成に興味のあるシェーダー作成者</a:t>
            </a:r>
            <a:endParaRPr sz="1400" b="0" i="0" u="none" strike="noStrike" cap="none" dirty="0">
              <a:solidFill>
                <a:schemeClr val="lt1"/>
              </a:solidFill>
              <a:latin typeface="Meiryo"/>
              <a:ea typeface="Meiryo"/>
              <a:cs typeface="Meiryo"/>
              <a:sym typeface="Meiry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g2ee0c7a6a72_0_66"/>
          <p:cNvSpPr/>
          <p:nvPr/>
        </p:nvSpPr>
        <p:spPr>
          <a:xfrm>
            <a:off x="684300" y="677350"/>
            <a:ext cx="7775400" cy="440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510" name="Google Shape;510;g2ee0c7a6a72_0_66"/>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マルチパスシェーダーの基本①</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511" name="Google Shape;511;g2ee0c7a6a72_0_66"/>
          <p:cNvSpPr/>
          <p:nvPr/>
        </p:nvSpPr>
        <p:spPr>
          <a:xfrm>
            <a:off x="2543800" y="2398725"/>
            <a:ext cx="4701000" cy="2337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512" name="Google Shape;512;g2ee0c7a6a72_0_66"/>
          <p:cNvSpPr txBox="1"/>
          <p:nvPr/>
        </p:nvSpPr>
        <p:spPr>
          <a:xfrm>
            <a:off x="2650150" y="4282725"/>
            <a:ext cx="4488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いわゆる「シェーダー」と呼ばれてる処理</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513" name="Google Shape;513;g2ee0c7a6a72_0_66"/>
          <p:cNvSpPr/>
          <p:nvPr/>
        </p:nvSpPr>
        <p:spPr>
          <a:xfrm>
            <a:off x="335025" y="1416125"/>
            <a:ext cx="2040000" cy="3358200"/>
          </a:xfrm>
          <a:prstGeom prst="roundRect">
            <a:avLst>
              <a:gd name="adj" fmla="val 6159"/>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そのフレームに</a:t>
            </a:r>
            <a:endParaRPr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表示したい</a:t>
            </a:r>
            <a:endParaRPr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メッシュデータ</a:t>
            </a:r>
            <a:br>
              <a:rPr lang="ja-JP" sz="16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br>
            <a:r>
              <a:rPr lang="ja-JP" sz="12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（ボーン変形済みのメッシュ形状など）</a:t>
            </a:r>
            <a:endParaRPr sz="6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pic>
        <p:nvPicPr>
          <p:cNvPr id="514" name="Google Shape;514;g2ee0c7a6a72_0_6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53913" y="1453654"/>
            <a:ext cx="1923667" cy="1079895"/>
          </a:xfrm>
          <a:prstGeom prst="rect">
            <a:avLst/>
          </a:prstGeom>
          <a:noFill/>
          <a:ln w="9525" cap="flat" cmpd="sng">
            <a:solidFill>
              <a:schemeClr val="lt1"/>
            </a:solidFill>
            <a:prstDash val="solid"/>
            <a:round/>
            <a:headEnd type="none" w="sm" len="sm"/>
            <a:tailEnd type="none" w="sm" len="sm"/>
          </a:ln>
        </p:spPr>
      </p:pic>
      <p:pic>
        <p:nvPicPr>
          <p:cNvPr id="515" name="Google Shape;515;g2ee0c7a6a72_0_6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72655" y="1447425"/>
            <a:ext cx="1945832" cy="1092351"/>
          </a:xfrm>
          <a:prstGeom prst="rect">
            <a:avLst/>
          </a:prstGeom>
          <a:noFill/>
          <a:ln w="9525" cap="flat" cmpd="sng">
            <a:solidFill>
              <a:schemeClr val="lt1"/>
            </a:solidFill>
            <a:prstDash val="solid"/>
            <a:round/>
            <a:headEnd type="none" w="sm" len="sm"/>
            <a:tailEnd type="none" w="sm" len="sm"/>
          </a:ln>
        </p:spPr>
      </p:pic>
      <p:sp>
        <p:nvSpPr>
          <p:cNvPr id="516" name="Google Shape;516;g2ee0c7a6a72_0_66"/>
          <p:cNvSpPr/>
          <p:nvPr/>
        </p:nvSpPr>
        <p:spPr>
          <a:xfrm>
            <a:off x="2714950" y="2545325"/>
            <a:ext cx="2001600" cy="1622700"/>
          </a:xfrm>
          <a:prstGeom prst="roundRect">
            <a:avLst>
              <a:gd name="adj" fmla="val 6159"/>
            </a:avLst>
          </a:prstGeom>
          <a:solidFill>
            <a:srgbClr val="A4C2F4"/>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ja-JP" sz="17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頂点シェーダー</a:t>
            </a:r>
            <a:endParaRPr sz="17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画面内の頂点の位置を決める処理</a:t>
            </a: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ja-JP" sz="10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（カメラ位置、頂点位置オフセットなど）</a:t>
            </a: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517" name="Google Shape;517;g2ee0c7a6a72_0_66"/>
          <p:cNvSpPr/>
          <p:nvPr/>
        </p:nvSpPr>
        <p:spPr>
          <a:xfrm>
            <a:off x="5070900" y="2545325"/>
            <a:ext cx="2001600" cy="1622700"/>
          </a:xfrm>
          <a:prstGeom prst="roundRect">
            <a:avLst>
              <a:gd name="adj" fmla="val 6159"/>
            </a:avLst>
          </a:prstGeom>
          <a:solidFill>
            <a:srgbClr val="FFD966"/>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ピクセルシェーダー</a:t>
            </a:r>
            <a:endParaRPr sz="14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ja-JP"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ピクセルの色を決める処理</a:t>
            </a: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000"/>
              <a:buFont typeface="Arial"/>
              <a:buNone/>
            </a:pPr>
            <a:r>
              <a:rPr lang="ja-JP" sz="10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（ライティング、テクスチャなど）</a:t>
            </a:r>
            <a:endParaRPr sz="10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518" name="Google Shape;518;g2ee0c7a6a72_0_66"/>
          <p:cNvSpPr/>
          <p:nvPr/>
        </p:nvSpPr>
        <p:spPr>
          <a:xfrm>
            <a:off x="7413575" y="1416125"/>
            <a:ext cx="1458000" cy="3358200"/>
          </a:xfrm>
          <a:prstGeom prst="roundRect">
            <a:avLst>
              <a:gd name="adj" fmla="val 6159"/>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フレーム</a:t>
            </a: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を表示</a:t>
            </a:r>
            <a:endParaRPr sz="18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519" name="Google Shape;519;g2ee0c7a6a72_0_66"/>
          <p:cNvSpPr/>
          <p:nvPr/>
        </p:nvSpPr>
        <p:spPr>
          <a:xfrm>
            <a:off x="2409838" y="3185825"/>
            <a:ext cx="270300" cy="3417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20" name="Google Shape;520;g2ee0c7a6a72_0_66"/>
          <p:cNvSpPr/>
          <p:nvPr/>
        </p:nvSpPr>
        <p:spPr>
          <a:xfrm>
            <a:off x="4758575" y="3185825"/>
            <a:ext cx="270300" cy="3417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21" name="Google Shape;521;g2ee0c7a6a72_0_66"/>
          <p:cNvSpPr/>
          <p:nvPr/>
        </p:nvSpPr>
        <p:spPr>
          <a:xfrm>
            <a:off x="7144263" y="3185825"/>
            <a:ext cx="270300" cy="3417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22" name="Google Shape;522;g2ee0c7a6a72_0_66"/>
          <p:cNvSpPr txBox="1"/>
          <p:nvPr/>
        </p:nvSpPr>
        <p:spPr>
          <a:xfrm>
            <a:off x="639300" y="728350"/>
            <a:ext cx="76764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a:t>
            </a: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おおざっぱに図解すると普通のシェーダーはこんな感じに処理が行われます。</a:t>
            </a:r>
            <a:endParaRPr sz="15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f01585d48f_0_4"/>
          <p:cNvSpPr/>
          <p:nvPr/>
        </p:nvSpPr>
        <p:spPr>
          <a:xfrm>
            <a:off x="2339300" y="1368145"/>
            <a:ext cx="4145700" cy="1714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pic>
        <p:nvPicPr>
          <p:cNvPr id="529" name="Google Shape;529;g2f01585d48f_0_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85225" y="1709264"/>
            <a:ext cx="1849316" cy="1081193"/>
          </a:xfrm>
          <a:prstGeom prst="rect">
            <a:avLst/>
          </a:prstGeom>
          <a:noFill/>
          <a:ln w="9525" cap="flat" cmpd="sng">
            <a:solidFill>
              <a:schemeClr val="lt1"/>
            </a:solidFill>
            <a:prstDash val="solid"/>
            <a:round/>
            <a:headEnd type="none" w="sm" len="sm"/>
            <a:tailEnd type="none" w="sm" len="sm"/>
          </a:ln>
        </p:spPr>
      </p:pic>
      <p:pic>
        <p:nvPicPr>
          <p:cNvPr id="530" name="Google Shape;530;g2f01585d48f_0_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62260" y="1709273"/>
            <a:ext cx="1849316" cy="1081199"/>
          </a:xfrm>
          <a:prstGeom prst="rect">
            <a:avLst/>
          </a:prstGeom>
          <a:noFill/>
          <a:ln w="9525" cap="flat" cmpd="sng">
            <a:solidFill>
              <a:schemeClr val="lt1"/>
            </a:solidFill>
            <a:prstDash val="solid"/>
            <a:round/>
            <a:headEnd type="none" w="sm" len="sm"/>
            <a:tailEnd type="none" w="sm" len="sm"/>
          </a:ln>
        </p:spPr>
      </p:pic>
      <p:sp>
        <p:nvSpPr>
          <p:cNvPr id="531" name="Google Shape;531;g2f01585d48f_0_4"/>
          <p:cNvSpPr/>
          <p:nvPr/>
        </p:nvSpPr>
        <p:spPr>
          <a:xfrm>
            <a:off x="456425" y="626350"/>
            <a:ext cx="8239500" cy="605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532" name="Google Shape;532;g2f01585d48f_0_4"/>
          <p:cNvSpPr txBox="1"/>
          <p:nvPr/>
        </p:nvSpPr>
        <p:spPr>
          <a:xfrm>
            <a:off x="2355600" y="1370553"/>
            <a:ext cx="4488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パス１：まず本体メッシュを描画</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533" name="Google Shape;533;g2f01585d48f_0_4"/>
          <p:cNvSpPr/>
          <p:nvPr/>
        </p:nvSpPr>
        <p:spPr>
          <a:xfrm>
            <a:off x="247900" y="1339925"/>
            <a:ext cx="2001600" cy="3591900"/>
          </a:xfrm>
          <a:prstGeom prst="roundRect">
            <a:avLst>
              <a:gd name="adj" fmla="val 6159"/>
            </a:avLst>
          </a:prstGeom>
          <a:solidFill>
            <a:srgbClr val="CC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そのフレームに</a:t>
            </a:r>
            <a:endParaRPr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表示したい</a:t>
            </a:r>
            <a:endParaRPr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ja-JP"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メッシュデータ</a:t>
            </a:r>
            <a:br>
              <a:rPr lang="ja-JP" sz="16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br>
            <a:r>
              <a:rPr lang="ja-JP" sz="12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（ボーン変形済みのメッシュ形状など）</a:t>
            </a:r>
            <a:endParaRPr sz="12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※２回描画するけど、ボーン変形の計算は</a:t>
            </a:r>
            <a:endParaRPr sz="12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ja-JP" sz="12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一回だけでいいので</a:t>
            </a:r>
            <a:endParaRPr sz="12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ja-JP" sz="12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メッシュを二つ持つよりも安上り！</a:t>
            </a:r>
            <a:endParaRPr sz="12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534" name="Google Shape;534;g2f01585d48f_0_4"/>
          <p:cNvSpPr/>
          <p:nvPr/>
        </p:nvSpPr>
        <p:spPr>
          <a:xfrm>
            <a:off x="6558350" y="1339925"/>
            <a:ext cx="2383500" cy="3591900"/>
          </a:xfrm>
          <a:prstGeom prst="roundRect">
            <a:avLst>
              <a:gd name="adj" fmla="val 6159"/>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二つの描画結果が</a:t>
            </a: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rPr>
              <a:t>重なって表示される</a:t>
            </a: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ja-JP" sz="15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メッシュ一個で</a:t>
            </a:r>
            <a:endParaRPr sz="15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ja-JP" sz="1500" b="1" i="0" u="none" strike="noStrike" cap="none">
                <a:solidFill>
                  <a:srgbClr val="000000"/>
                </a:solidFill>
                <a:latin typeface="メイリオ" panose="020B0604030504040204" pitchFamily="50" charset="-128"/>
                <a:ea typeface="メイリオ" panose="020B0604030504040204" pitchFamily="50" charset="-128"/>
                <a:cs typeface="Calibri"/>
                <a:sym typeface="Calibri"/>
              </a:rPr>
              <a:t>背面法輪郭線が実現！</a:t>
            </a:r>
            <a:endParaRPr sz="1500" b="1"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535" name="Google Shape;535;g2f01585d48f_0_4"/>
          <p:cNvSpPr/>
          <p:nvPr/>
        </p:nvSpPr>
        <p:spPr>
          <a:xfrm>
            <a:off x="2206513" y="2187900"/>
            <a:ext cx="270300" cy="3417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36" name="Google Shape;536;g2f01585d48f_0_4"/>
          <p:cNvSpPr/>
          <p:nvPr/>
        </p:nvSpPr>
        <p:spPr>
          <a:xfrm>
            <a:off x="4281288" y="2159660"/>
            <a:ext cx="270300" cy="3561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37" name="Google Shape;537;g2f01585d48f_0_4"/>
          <p:cNvSpPr/>
          <p:nvPr/>
        </p:nvSpPr>
        <p:spPr>
          <a:xfrm>
            <a:off x="6356075" y="2187900"/>
            <a:ext cx="270300" cy="3417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38" name="Google Shape;538;g2f01585d48f_0_4"/>
          <p:cNvSpPr txBox="1"/>
          <p:nvPr/>
        </p:nvSpPr>
        <p:spPr>
          <a:xfrm>
            <a:off x="475175" y="659850"/>
            <a:ext cx="82020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マルチパス</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」シェーダーを使うと、同じメッシュを設定を変えて</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もう一回描画</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することができます。GGシリーズの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「背面法」のアウトライン</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はこの手法で作られています。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539" name="Google Shape;539;g2f01585d48f_0_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26375" y="2523219"/>
            <a:ext cx="2246599" cy="1261181"/>
          </a:xfrm>
          <a:prstGeom prst="rect">
            <a:avLst/>
          </a:prstGeom>
          <a:noFill/>
          <a:ln w="9525" cap="flat" cmpd="sng">
            <a:solidFill>
              <a:schemeClr val="dk1"/>
            </a:solidFill>
            <a:prstDash val="solid"/>
            <a:round/>
            <a:headEnd type="none" w="sm" len="sm"/>
            <a:tailEnd type="none" w="sm" len="sm"/>
          </a:ln>
        </p:spPr>
      </p:pic>
      <p:sp>
        <p:nvSpPr>
          <p:cNvPr id="540" name="Google Shape;540;g2f01585d48f_0_4"/>
          <p:cNvSpPr/>
          <p:nvPr/>
        </p:nvSpPr>
        <p:spPr>
          <a:xfrm>
            <a:off x="2486250" y="2802586"/>
            <a:ext cx="1849200" cy="216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p:txBody>
      </p:sp>
      <p:sp>
        <p:nvSpPr>
          <p:cNvPr id="541" name="Google Shape;541;g2f01585d48f_0_4"/>
          <p:cNvSpPr/>
          <p:nvPr/>
        </p:nvSpPr>
        <p:spPr>
          <a:xfrm>
            <a:off x="4458044" y="2802586"/>
            <a:ext cx="1849200" cy="216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p:txBody>
      </p:sp>
      <p:sp>
        <p:nvSpPr>
          <p:cNvPr id="542" name="Google Shape;542;g2f01585d48f_0_4"/>
          <p:cNvSpPr txBox="1"/>
          <p:nvPr/>
        </p:nvSpPr>
        <p:spPr>
          <a:xfrm>
            <a:off x="2451550" y="2752064"/>
            <a:ext cx="145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dirty="0">
                <a:solidFill>
                  <a:schemeClr val="lt1"/>
                </a:solidFill>
                <a:highlight>
                  <a:schemeClr val="dk1"/>
                </a:highlight>
                <a:latin typeface="メイリオ" panose="020B0604030504040204" pitchFamily="50" charset="-128"/>
                <a:ea typeface="メイリオ" panose="020B0604030504040204" pitchFamily="50" charset="-128"/>
                <a:cs typeface="Calibri"/>
                <a:sym typeface="Calibri"/>
              </a:rPr>
              <a:t>頂点シェーダー</a:t>
            </a:r>
            <a:endParaRPr sz="1100" b="0" i="0" u="none" strike="noStrike" cap="none" dirty="0">
              <a:solidFill>
                <a:schemeClr val="lt1"/>
              </a:solidFill>
              <a:highlight>
                <a:schemeClr val="dk1"/>
              </a:highlight>
              <a:latin typeface="メイリオ" panose="020B0604030504040204" pitchFamily="50" charset="-128"/>
              <a:ea typeface="メイリオ" panose="020B0604030504040204" pitchFamily="50" charset="-128"/>
              <a:cs typeface="Calibri"/>
              <a:sym typeface="Calibri"/>
            </a:endParaRPr>
          </a:p>
        </p:txBody>
      </p:sp>
      <p:sp>
        <p:nvSpPr>
          <p:cNvPr id="543" name="Google Shape;543;g2f01585d48f_0_4"/>
          <p:cNvSpPr txBox="1"/>
          <p:nvPr/>
        </p:nvSpPr>
        <p:spPr>
          <a:xfrm>
            <a:off x="4413057" y="2757557"/>
            <a:ext cx="1647300" cy="32181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dirty="0">
                <a:solidFill>
                  <a:schemeClr val="lt1"/>
                </a:solidFill>
                <a:highlight>
                  <a:schemeClr val="dk1"/>
                </a:highlight>
                <a:latin typeface="メイリオ" panose="020B0604030504040204" pitchFamily="50" charset="-128"/>
                <a:ea typeface="メイリオ" panose="020B0604030504040204" pitchFamily="50" charset="-128"/>
                <a:cs typeface="Calibri"/>
                <a:sym typeface="Calibri"/>
              </a:rPr>
              <a:t>ピクセルシェーダー</a:t>
            </a:r>
            <a:endParaRPr sz="1100" b="0" i="0" u="none" strike="noStrike" cap="none" dirty="0">
              <a:solidFill>
                <a:schemeClr val="lt1"/>
              </a:solidFill>
              <a:highlight>
                <a:schemeClr val="dk1"/>
              </a:highlight>
              <a:latin typeface="メイリオ" panose="020B0604030504040204" pitchFamily="50" charset="-128"/>
              <a:ea typeface="メイリオ" panose="020B0604030504040204" pitchFamily="50" charset="-128"/>
              <a:cs typeface="Calibri"/>
              <a:sym typeface="Calibri"/>
            </a:endParaRPr>
          </a:p>
        </p:txBody>
      </p:sp>
      <p:sp>
        <p:nvSpPr>
          <p:cNvPr id="544" name="Google Shape;544;g2f01585d48f_0_4"/>
          <p:cNvSpPr/>
          <p:nvPr/>
        </p:nvSpPr>
        <p:spPr>
          <a:xfrm>
            <a:off x="2339300" y="3157833"/>
            <a:ext cx="4145700" cy="17478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pic>
        <p:nvPicPr>
          <p:cNvPr id="545" name="Google Shape;545;g2f01585d48f_0_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457973" y="3518968"/>
            <a:ext cx="1849322" cy="1081193"/>
          </a:xfrm>
          <a:prstGeom prst="rect">
            <a:avLst/>
          </a:prstGeom>
          <a:noFill/>
          <a:ln w="9525" cap="flat" cmpd="sng">
            <a:solidFill>
              <a:schemeClr val="lt1"/>
            </a:solidFill>
            <a:prstDash val="solid"/>
            <a:round/>
            <a:headEnd type="none" w="sm" len="sm"/>
            <a:tailEnd type="none" w="sm" len="sm"/>
          </a:ln>
        </p:spPr>
      </p:pic>
      <p:pic>
        <p:nvPicPr>
          <p:cNvPr id="546" name="Google Shape;546;g2f01585d48f_0_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86250" y="3518964"/>
            <a:ext cx="1849351" cy="1081199"/>
          </a:xfrm>
          <a:prstGeom prst="rect">
            <a:avLst/>
          </a:prstGeom>
          <a:noFill/>
          <a:ln w="9525" cap="flat" cmpd="sng">
            <a:solidFill>
              <a:schemeClr val="lt1"/>
            </a:solidFill>
            <a:prstDash val="solid"/>
            <a:round/>
            <a:headEnd type="none" w="sm" len="sm"/>
            <a:tailEnd type="none" w="sm" len="sm"/>
          </a:ln>
        </p:spPr>
      </p:pic>
      <p:sp>
        <p:nvSpPr>
          <p:cNvPr id="547" name="Google Shape;547;g2f01585d48f_0_4"/>
          <p:cNvSpPr txBox="1"/>
          <p:nvPr/>
        </p:nvSpPr>
        <p:spPr>
          <a:xfrm>
            <a:off x="2355600" y="3160253"/>
            <a:ext cx="4488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パス２：次に「背面メッシュ」を描画</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548" name="Google Shape;548;g2f01585d48f_0_4"/>
          <p:cNvSpPr/>
          <p:nvPr/>
        </p:nvSpPr>
        <p:spPr>
          <a:xfrm>
            <a:off x="2206513" y="3885500"/>
            <a:ext cx="270300" cy="3417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49" name="Google Shape;549;g2f01585d48f_0_4"/>
          <p:cNvSpPr/>
          <p:nvPr/>
        </p:nvSpPr>
        <p:spPr>
          <a:xfrm>
            <a:off x="6356075" y="3885500"/>
            <a:ext cx="270300" cy="3417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50" name="Google Shape;550;g2f01585d48f_0_4"/>
          <p:cNvSpPr/>
          <p:nvPr/>
        </p:nvSpPr>
        <p:spPr>
          <a:xfrm>
            <a:off x="4283363" y="3949359"/>
            <a:ext cx="270300" cy="3561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51" name="Google Shape;551;g2f01585d48f_0_4"/>
          <p:cNvSpPr/>
          <p:nvPr/>
        </p:nvSpPr>
        <p:spPr>
          <a:xfrm>
            <a:off x="2486250" y="4623010"/>
            <a:ext cx="1849200" cy="216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p:txBody>
      </p:sp>
      <p:sp>
        <p:nvSpPr>
          <p:cNvPr id="552" name="Google Shape;552;g2f01585d48f_0_4"/>
          <p:cNvSpPr/>
          <p:nvPr/>
        </p:nvSpPr>
        <p:spPr>
          <a:xfrm>
            <a:off x="4458044" y="4623010"/>
            <a:ext cx="1849200" cy="216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p:txBody>
      </p:sp>
      <p:sp>
        <p:nvSpPr>
          <p:cNvPr id="553" name="Google Shape;553;g2f01585d48f_0_4"/>
          <p:cNvSpPr txBox="1"/>
          <p:nvPr/>
        </p:nvSpPr>
        <p:spPr>
          <a:xfrm>
            <a:off x="2451550" y="4561603"/>
            <a:ext cx="145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lt1"/>
                </a:solidFill>
                <a:highlight>
                  <a:schemeClr val="dk1"/>
                </a:highlight>
                <a:latin typeface="メイリオ" panose="020B0604030504040204" pitchFamily="50" charset="-128"/>
                <a:ea typeface="メイリオ" panose="020B0604030504040204" pitchFamily="50" charset="-128"/>
                <a:cs typeface="Calibri"/>
                <a:sym typeface="Calibri"/>
              </a:rPr>
              <a:t>頂点シェーダー</a:t>
            </a:r>
            <a:endParaRPr sz="1100" b="0" i="0" u="none" strike="noStrike" cap="none">
              <a:solidFill>
                <a:schemeClr val="lt1"/>
              </a:solidFill>
              <a:highlight>
                <a:schemeClr val="dk1"/>
              </a:highlight>
              <a:latin typeface="メイリオ" panose="020B0604030504040204" pitchFamily="50" charset="-128"/>
              <a:ea typeface="メイリオ" panose="020B0604030504040204" pitchFamily="50" charset="-128"/>
              <a:cs typeface="Calibri"/>
              <a:sym typeface="Calibri"/>
            </a:endParaRPr>
          </a:p>
        </p:txBody>
      </p:sp>
      <p:sp>
        <p:nvSpPr>
          <p:cNvPr id="554" name="Google Shape;554;g2f01585d48f_0_4"/>
          <p:cNvSpPr txBox="1"/>
          <p:nvPr/>
        </p:nvSpPr>
        <p:spPr>
          <a:xfrm>
            <a:off x="4413057" y="4565000"/>
            <a:ext cx="16473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dirty="0">
                <a:solidFill>
                  <a:schemeClr val="lt1"/>
                </a:solidFill>
                <a:highlight>
                  <a:schemeClr val="dk1"/>
                </a:highlight>
                <a:latin typeface="メイリオ" panose="020B0604030504040204" pitchFamily="50" charset="-128"/>
                <a:ea typeface="メイリオ" panose="020B0604030504040204" pitchFamily="50" charset="-128"/>
                <a:cs typeface="Calibri"/>
                <a:sym typeface="Calibri"/>
              </a:rPr>
              <a:t>ピクセルシェーダー</a:t>
            </a:r>
            <a:endParaRPr sz="1100" b="0" i="0" u="none" strike="noStrike" cap="none" dirty="0">
              <a:solidFill>
                <a:schemeClr val="lt1"/>
              </a:solidFill>
              <a:highlight>
                <a:schemeClr val="dk1"/>
              </a:highlight>
              <a:latin typeface="メイリオ" panose="020B0604030504040204" pitchFamily="50" charset="-128"/>
              <a:ea typeface="メイリオ" panose="020B0604030504040204" pitchFamily="50" charset="-128"/>
              <a:cs typeface="Calibri"/>
              <a:sym typeface="Calibri"/>
            </a:endParaRPr>
          </a:p>
        </p:txBody>
      </p:sp>
      <p:sp>
        <p:nvSpPr>
          <p:cNvPr id="555" name="Google Shape;555;g2f01585d48f_0_4"/>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マルチパスシェーダーの基本②</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f30480909f_0_15"/>
          <p:cNvSpPr/>
          <p:nvPr/>
        </p:nvSpPr>
        <p:spPr>
          <a:xfrm>
            <a:off x="501339" y="626350"/>
            <a:ext cx="8135700" cy="877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562" name="Google Shape;562;g2f30480909f_0_15"/>
          <p:cNvSpPr txBox="1"/>
          <p:nvPr/>
        </p:nvSpPr>
        <p:spPr>
          <a:xfrm>
            <a:off x="557075" y="701950"/>
            <a:ext cx="80271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残念ながらUnreal Engineにはデフォルトでマルチパスシェーダーを扱う</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仕組みがありません</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。そのため、</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エンジン改造</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によってマルチパスでレンダリングをできるように手を加える必要がありました。</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563" name="Google Shape;563;g2f30480909f_0_15"/>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マルチパスシェーダーのエンジンへの実装</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pic>
        <p:nvPicPr>
          <p:cNvPr id="564" name="Google Shape;564;g2f30480909f_0_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0700" y="1612975"/>
            <a:ext cx="4892469" cy="3334850"/>
          </a:xfrm>
          <a:prstGeom prst="rect">
            <a:avLst/>
          </a:prstGeom>
          <a:noFill/>
          <a:ln w="9525" cap="flat" cmpd="sng">
            <a:solidFill>
              <a:schemeClr val="dk1"/>
            </a:solidFill>
            <a:prstDash val="solid"/>
            <a:round/>
            <a:headEnd type="none" w="sm" len="sm"/>
            <a:tailEnd type="none" w="sm" len="sm"/>
          </a:ln>
        </p:spPr>
      </p:pic>
      <p:sp>
        <p:nvSpPr>
          <p:cNvPr id="565" name="Google Shape;565;g2f30480909f_0_15"/>
          <p:cNvSpPr/>
          <p:nvPr/>
        </p:nvSpPr>
        <p:spPr>
          <a:xfrm>
            <a:off x="5544425" y="3129525"/>
            <a:ext cx="3112500" cy="1597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566" name="Google Shape;566;g2f30480909f_0_15"/>
          <p:cNvSpPr txBox="1"/>
          <p:nvPr/>
        </p:nvSpPr>
        <p:spPr>
          <a:xfrm>
            <a:off x="5564301" y="3191637"/>
            <a:ext cx="30726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エンジンにインポートしたキャラクターメッシュのマテリアル設定内で特殊な設定を行うことで、</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「任意のマテリアルを、別のマテリアルでもう一度描画」</a:t>
            </a:r>
            <a:endParaRPr sz="15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する仕組みが実装されています。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567" name="Google Shape;567;g2f30480909f_0_15"/>
          <p:cNvSpPr/>
          <p:nvPr/>
        </p:nvSpPr>
        <p:spPr>
          <a:xfrm>
            <a:off x="1391800" y="1824175"/>
            <a:ext cx="1610700" cy="381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568" name="Google Shape;568;g2f30480909f_0_15"/>
          <p:cNvSpPr/>
          <p:nvPr/>
        </p:nvSpPr>
        <p:spPr>
          <a:xfrm>
            <a:off x="1391800" y="2240030"/>
            <a:ext cx="1610700" cy="381000"/>
          </a:xfrm>
          <a:prstGeom prst="rect">
            <a:avLst/>
          </a:prstGeom>
          <a:no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569" name="Google Shape;569;g2f30480909f_0_15"/>
          <p:cNvSpPr txBox="1"/>
          <p:nvPr/>
        </p:nvSpPr>
        <p:spPr>
          <a:xfrm>
            <a:off x="3047400" y="1822225"/>
            <a:ext cx="1983000" cy="3849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rgbClr val="FF0000"/>
                </a:solidFill>
                <a:latin typeface="メイリオ" panose="020B0604030504040204" pitchFamily="50" charset="-128"/>
                <a:ea typeface="メイリオ" panose="020B0604030504040204" pitchFamily="50" charset="-128"/>
                <a:cs typeface="Calibri"/>
                <a:sym typeface="Calibri"/>
              </a:rPr>
              <a:t>このマテリアルを...</a:t>
            </a:r>
            <a:endParaRPr sz="1300" b="1" i="0" u="none" strike="noStrike" cap="none">
              <a:solidFill>
                <a:srgbClr val="FF0000"/>
              </a:solidFill>
              <a:latin typeface="メイリオ" panose="020B0604030504040204" pitchFamily="50" charset="-128"/>
              <a:ea typeface="メイリオ" panose="020B0604030504040204" pitchFamily="50" charset="-128"/>
              <a:cs typeface="Calibri"/>
              <a:sym typeface="Calibri"/>
            </a:endParaRPr>
          </a:p>
        </p:txBody>
      </p:sp>
      <p:sp>
        <p:nvSpPr>
          <p:cNvPr id="570" name="Google Shape;570;g2f30480909f_0_15"/>
          <p:cNvSpPr txBox="1"/>
          <p:nvPr/>
        </p:nvSpPr>
        <p:spPr>
          <a:xfrm>
            <a:off x="3047400" y="2240027"/>
            <a:ext cx="1983000" cy="585000"/>
          </a:xfrm>
          <a:prstGeom prst="rect">
            <a:avLst/>
          </a:prstGeom>
          <a:solidFill>
            <a:schemeClr val="dk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rgbClr val="00FFFF"/>
                </a:solidFill>
                <a:latin typeface="メイリオ" panose="020B0604030504040204" pitchFamily="50" charset="-128"/>
                <a:ea typeface="メイリオ" panose="020B0604030504040204" pitchFamily="50" charset="-128"/>
                <a:cs typeface="Calibri"/>
                <a:sym typeface="Calibri"/>
              </a:rPr>
              <a:t>このマテリアルで</a:t>
            </a:r>
            <a:endParaRPr sz="1300" b="1" i="0" u="none" strike="noStrike" cap="none">
              <a:solidFill>
                <a:srgbClr val="00FFFF"/>
              </a:solidFill>
              <a:latin typeface="メイリオ" panose="020B0604030504040204" pitchFamily="50" charset="-128"/>
              <a:ea typeface="メイリオ" panose="020B0604030504040204" pitchFamily="50" charset="-128"/>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ja-JP" sz="1300" b="1" i="0" u="none" strike="noStrike" cap="none">
                <a:solidFill>
                  <a:srgbClr val="00FFFF"/>
                </a:solidFill>
                <a:latin typeface="メイリオ" panose="020B0604030504040204" pitchFamily="50" charset="-128"/>
                <a:ea typeface="メイリオ" panose="020B0604030504040204" pitchFamily="50" charset="-128"/>
                <a:cs typeface="Calibri"/>
                <a:sym typeface="Calibri"/>
              </a:rPr>
              <a:t>もう一回描画して！</a:t>
            </a:r>
            <a:endParaRPr sz="1300" b="1" i="0" u="none" strike="noStrike" cap="none">
              <a:solidFill>
                <a:srgbClr val="00FFFF"/>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80054cff8a_0_244"/>
          <p:cNvSpPr/>
          <p:nvPr/>
        </p:nvSpPr>
        <p:spPr>
          <a:xfrm>
            <a:off x="480850" y="778750"/>
            <a:ext cx="8187600" cy="953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577" name="Google Shape;577;g280054cff8a_0_244"/>
          <p:cNvSpPr txBox="1"/>
          <p:nvPr/>
        </p:nvSpPr>
        <p:spPr>
          <a:xfrm>
            <a:off x="536930" y="854350"/>
            <a:ext cx="80784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　ここまでマルチパスシェーダーの解説を行ってきましたが、実はこのマルチパスシェーダーを扱えるかはどうか環境によります。ゲームエンジンや３DCGソフトによってレンダリングのパイプラインが異なるためです。</a:t>
            </a:r>
            <a:endParaRPr sz="15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578" name="Google Shape;578;g280054cff8a_0_244"/>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マルチパスシェーダーを扱える環境</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graphicFrame>
        <p:nvGraphicFramePr>
          <p:cNvPr id="579" name="Google Shape;579;g280054cff8a_0_244"/>
          <p:cNvGraphicFramePr/>
          <p:nvPr/>
        </p:nvGraphicFramePr>
        <p:xfrm>
          <a:off x="480875" y="2597500"/>
          <a:ext cx="3962350" cy="1584840"/>
        </p:xfrm>
        <a:graphic>
          <a:graphicData uri="http://schemas.openxmlformats.org/drawingml/2006/table">
            <a:tbl>
              <a:tblPr>
                <a:noFill/>
                <a:tableStyleId>{2E11F294-DDF0-4FD0-AB16-9425BF574E7F}</a:tableStyleId>
              </a:tblPr>
              <a:tblGrid>
                <a:gridCol w="1981175">
                  <a:extLst>
                    <a:ext uri="{9D8B030D-6E8A-4147-A177-3AD203B41FA5}">
                      <a16:colId xmlns:a16="http://schemas.microsoft.com/office/drawing/2014/main" val="20000"/>
                    </a:ext>
                  </a:extLst>
                </a:gridCol>
                <a:gridCol w="1981175">
                  <a:extLst>
                    <a:ext uri="{9D8B030D-6E8A-4147-A177-3AD203B41FA5}">
                      <a16:colId xmlns:a16="http://schemas.microsoft.com/office/drawing/2014/main" val="20001"/>
                    </a:ext>
                  </a:extLst>
                </a:gridCol>
              </a:tblGrid>
              <a:tr h="388675">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MAYA</a:t>
                      </a:r>
                      <a:endParaRPr sz="1400" u="none" strike="noStrike" cap="none">
                        <a:solidFill>
                          <a:schemeClr val="lt1"/>
                        </a:solidFill>
                      </a:endParaRPr>
                    </a:p>
                  </a:txBody>
                  <a:tcPr marL="91425" marR="91425" marT="91425" marB="91425">
                    <a:solidFill>
                      <a:srgbClr val="000000">
                        <a:alpha val="6275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〇</a:t>
                      </a:r>
                      <a:endParaRPr sz="1400" u="none" strike="noStrike" cap="none">
                        <a:solidFill>
                          <a:schemeClr val="lt1"/>
                        </a:solidFill>
                      </a:endParaRPr>
                    </a:p>
                  </a:txBody>
                  <a:tcPr marL="91425" marR="91425" marT="91425" marB="91425">
                    <a:solidFill>
                      <a:srgbClr val="000000">
                        <a:alpha val="62750"/>
                      </a:srgbClr>
                    </a:solidFill>
                  </a:tcPr>
                </a:tc>
                <a:extLst>
                  <a:ext uri="{0D108BD9-81ED-4DB2-BD59-A6C34878D82A}">
                    <a16:rowId xmlns:a16="http://schemas.microsoft.com/office/drawing/2014/main" val="10000"/>
                  </a:ext>
                </a:extLst>
              </a:tr>
              <a:tr h="388675">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３DSMAX</a:t>
                      </a:r>
                      <a:endParaRPr sz="1400" u="none" strike="noStrike" cap="none">
                        <a:solidFill>
                          <a:schemeClr val="lt1"/>
                        </a:solidFill>
                      </a:endParaRPr>
                    </a:p>
                  </a:txBody>
                  <a:tcPr marL="91425" marR="91425" marT="91425" marB="91425">
                    <a:solidFill>
                      <a:srgbClr val="000000">
                        <a:alpha val="62750"/>
                      </a:srgb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ja-JP" sz="1400" u="none" strike="noStrike" cap="none">
                          <a:solidFill>
                            <a:schemeClr val="lt1"/>
                          </a:solidFill>
                        </a:rPr>
                        <a:t>〇</a:t>
                      </a:r>
                      <a:endParaRPr sz="1400" u="none" strike="noStrike" cap="none">
                        <a:solidFill>
                          <a:schemeClr val="lt1"/>
                        </a:solidFill>
                      </a:endParaRPr>
                    </a:p>
                  </a:txBody>
                  <a:tcPr marL="91425" marR="91425" marT="91425" marB="91425">
                    <a:solidFill>
                      <a:srgbClr val="000000">
                        <a:alpha val="62750"/>
                      </a:srgbClr>
                    </a:solidFill>
                  </a:tcPr>
                </a:tc>
                <a:extLst>
                  <a:ext uri="{0D108BD9-81ED-4DB2-BD59-A6C34878D82A}">
                    <a16:rowId xmlns:a16="http://schemas.microsoft.com/office/drawing/2014/main" val="10001"/>
                  </a:ext>
                </a:extLst>
              </a:tr>
              <a:tr h="388675">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Softimage</a:t>
                      </a:r>
                      <a:endParaRPr sz="1400" u="none" strike="noStrike" cap="none">
                        <a:solidFill>
                          <a:schemeClr val="lt1"/>
                        </a:solidFill>
                      </a:endParaRPr>
                    </a:p>
                  </a:txBody>
                  <a:tcPr marL="91425" marR="91425" marT="91425" marB="91425">
                    <a:solidFill>
                      <a:srgbClr val="000000">
                        <a:alpha val="62750"/>
                      </a:srgbClr>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ja-JP" sz="1400" u="none" strike="noStrike" cap="none">
                          <a:solidFill>
                            <a:schemeClr val="lt1"/>
                          </a:solidFill>
                        </a:rPr>
                        <a:t>〇</a:t>
                      </a:r>
                      <a:endParaRPr sz="1400" u="none" strike="noStrike" cap="none">
                        <a:solidFill>
                          <a:schemeClr val="lt1"/>
                        </a:solidFill>
                      </a:endParaRPr>
                    </a:p>
                  </a:txBody>
                  <a:tcPr marL="91425" marR="91425" marT="91425" marB="91425">
                    <a:solidFill>
                      <a:srgbClr val="000000">
                        <a:alpha val="62750"/>
                      </a:srgbClr>
                    </a:solidFill>
                  </a:tcPr>
                </a:tc>
                <a:extLst>
                  <a:ext uri="{0D108BD9-81ED-4DB2-BD59-A6C34878D82A}">
                    <a16:rowId xmlns:a16="http://schemas.microsoft.com/office/drawing/2014/main" val="10002"/>
                  </a:ext>
                </a:extLst>
              </a:tr>
              <a:tr h="388675">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Blender</a:t>
                      </a:r>
                      <a:endParaRPr sz="1400" u="none" strike="noStrike" cap="none">
                        <a:solidFill>
                          <a:schemeClr val="lt1"/>
                        </a:solidFill>
                      </a:endParaRPr>
                    </a:p>
                  </a:txBody>
                  <a:tcPr marL="91425" marR="91425" marT="91425" marB="91425">
                    <a:solidFill>
                      <a:srgbClr val="000000">
                        <a:alpha val="6275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a:t>
                      </a:r>
                      <a:endParaRPr sz="1400" u="none" strike="noStrike" cap="none">
                        <a:solidFill>
                          <a:schemeClr val="lt1"/>
                        </a:solidFill>
                      </a:endParaRPr>
                    </a:p>
                  </a:txBody>
                  <a:tcPr marL="91425" marR="91425" marT="91425" marB="91425">
                    <a:solidFill>
                      <a:srgbClr val="000000">
                        <a:alpha val="62750"/>
                      </a:srgbClr>
                    </a:solidFill>
                  </a:tcPr>
                </a:tc>
                <a:extLst>
                  <a:ext uri="{0D108BD9-81ED-4DB2-BD59-A6C34878D82A}">
                    <a16:rowId xmlns:a16="http://schemas.microsoft.com/office/drawing/2014/main" val="10003"/>
                  </a:ext>
                </a:extLst>
              </a:tr>
            </a:tbl>
          </a:graphicData>
        </a:graphic>
      </p:graphicFrame>
      <p:graphicFrame>
        <p:nvGraphicFramePr>
          <p:cNvPr id="580" name="Google Shape;580;g280054cff8a_0_244"/>
          <p:cNvGraphicFramePr/>
          <p:nvPr/>
        </p:nvGraphicFramePr>
        <p:xfrm>
          <a:off x="4712175" y="2597500"/>
          <a:ext cx="3962350" cy="1188630"/>
        </p:xfrm>
        <a:graphic>
          <a:graphicData uri="http://schemas.openxmlformats.org/drawingml/2006/table">
            <a:tbl>
              <a:tblPr>
                <a:noFill/>
                <a:tableStyleId>{2E11F294-DDF0-4FD0-AB16-9425BF574E7F}</a:tableStyleId>
              </a:tblPr>
              <a:tblGrid>
                <a:gridCol w="1981175">
                  <a:extLst>
                    <a:ext uri="{9D8B030D-6E8A-4147-A177-3AD203B41FA5}">
                      <a16:colId xmlns:a16="http://schemas.microsoft.com/office/drawing/2014/main" val="20000"/>
                    </a:ext>
                  </a:extLst>
                </a:gridCol>
                <a:gridCol w="1981175">
                  <a:extLst>
                    <a:ext uri="{9D8B030D-6E8A-4147-A177-3AD203B41FA5}">
                      <a16:colId xmlns:a16="http://schemas.microsoft.com/office/drawing/2014/main" val="20001"/>
                    </a:ext>
                  </a:extLst>
                </a:gridCol>
              </a:tblGrid>
              <a:tr h="388675">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Unreal Engine</a:t>
                      </a:r>
                      <a:endParaRPr sz="1400" u="none" strike="noStrike" cap="none">
                        <a:solidFill>
                          <a:schemeClr val="lt1"/>
                        </a:solidFill>
                      </a:endParaRPr>
                    </a:p>
                  </a:txBody>
                  <a:tcPr marL="91425" marR="91425" marT="91425" marB="91425">
                    <a:solidFill>
                      <a:srgbClr val="000000">
                        <a:alpha val="6275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△（要改造）</a:t>
                      </a:r>
                      <a:endParaRPr sz="1400" u="none" strike="noStrike" cap="none">
                        <a:solidFill>
                          <a:schemeClr val="lt1"/>
                        </a:solidFill>
                      </a:endParaRPr>
                    </a:p>
                  </a:txBody>
                  <a:tcPr marL="91425" marR="91425" marT="91425" marB="91425">
                    <a:solidFill>
                      <a:srgbClr val="000000">
                        <a:alpha val="62750"/>
                      </a:srgbClr>
                    </a:solidFill>
                  </a:tcPr>
                </a:tc>
                <a:extLst>
                  <a:ext uri="{0D108BD9-81ED-4DB2-BD59-A6C34878D82A}">
                    <a16:rowId xmlns:a16="http://schemas.microsoft.com/office/drawing/2014/main" val="10000"/>
                  </a:ext>
                </a:extLst>
              </a:tr>
              <a:tr h="388675">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UNITY</a:t>
                      </a:r>
                      <a:endParaRPr sz="1400" u="none" strike="noStrike" cap="none">
                        <a:solidFill>
                          <a:schemeClr val="lt1"/>
                        </a:solidFill>
                      </a:endParaRPr>
                    </a:p>
                  </a:txBody>
                  <a:tcPr marL="91425" marR="91425" marT="91425" marB="91425">
                    <a:solidFill>
                      <a:srgbClr val="000000">
                        <a:alpha val="6275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〇（</a:t>
                      </a:r>
                      <a:r>
                        <a:rPr lang="ja-JP" sz="1200" u="none" strike="noStrike" cap="none">
                          <a:solidFill>
                            <a:schemeClr val="lt1"/>
                          </a:solidFill>
                        </a:rPr>
                        <a:t>HLSLかCGFXのみ</a:t>
                      </a:r>
                      <a:r>
                        <a:rPr lang="ja-JP" sz="1400" u="none" strike="noStrike" cap="none">
                          <a:solidFill>
                            <a:schemeClr val="lt1"/>
                          </a:solidFill>
                        </a:rPr>
                        <a:t>）</a:t>
                      </a:r>
                      <a:endParaRPr sz="1400" u="none" strike="noStrike" cap="none">
                        <a:solidFill>
                          <a:schemeClr val="lt1"/>
                        </a:solidFill>
                      </a:endParaRPr>
                    </a:p>
                  </a:txBody>
                  <a:tcPr marL="91425" marR="91425" marT="91425" marB="91425">
                    <a:solidFill>
                      <a:srgbClr val="000000">
                        <a:alpha val="62750"/>
                      </a:srgbClr>
                    </a:solidFill>
                  </a:tcPr>
                </a:tc>
                <a:extLst>
                  <a:ext uri="{0D108BD9-81ED-4DB2-BD59-A6C34878D82A}">
                    <a16:rowId xmlns:a16="http://schemas.microsoft.com/office/drawing/2014/main" val="10001"/>
                  </a:ext>
                </a:extLst>
              </a:tr>
              <a:tr h="388675">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GODOT</a:t>
                      </a:r>
                      <a:endParaRPr sz="1400" u="none" strike="noStrike" cap="none">
                        <a:solidFill>
                          <a:schemeClr val="lt1"/>
                        </a:solidFill>
                      </a:endParaRPr>
                    </a:p>
                  </a:txBody>
                  <a:tcPr marL="91425" marR="91425" marT="91425" marB="91425">
                    <a:solidFill>
                      <a:srgbClr val="000000">
                        <a:alpha val="62750"/>
                      </a:srgbClr>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400" u="none" strike="noStrike" cap="none">
                          <a:solidFill>
                            <a:schemeClr val="lt1"/>
                          </a:solidFill>
                        </a:rPr>
                        <a:t>？（未検証）</a:t>
                      </a:r>
                      <a:endParaRPr sz="1400" u="none" strike="noStrike" cap="none">
                        <a:solidFill>
                          <a:schemeClr val="lt1"/>
                        </a:solidFill>
                      </a:endParaRPr>
                    </a:p>
                  </a:txBody>
                  <a:tcPr marL="91425" marR="91425" marT="91425" marB="91425">
                    <a:solidFill>
                      <a:srgbClr val="000000">
                        <a:alpha val="62750"/>
                      </a:srgbClr>
                    </a:solidFill>
                  </a:tcPr>
                </a:tc>
                <a:extLst>
                  <a:ext uri="{0D108BD9-81ED-4DB2-BD59-A6C34878D82A}">
                    <a16:rowId xmlns:a16="http://schemas.microsoft.com/office/drawing/2014/main" val="10002"/>
                  </a:ext>
                </a:extLst>
              </a:tr>
            </a:tbl>
          </a:graphicData>
        </a:graphic>
      </p:graphicFrame>
      <p:sp>
        <p:nvSpPr>
          <p:cNvPr id="581" name="Google Shape;581;g280054cff8a_0_244"/>
          <p:cNvSpPr/>
          <p:nvPr/>
        </p:nvSpPr>
        <p:spPr>
          <a:xfrm>
            <a:off x="480850" y="2165505"/>
            <a:ext cx="3962400" cy="403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582" name="Google Shape;582;g280054cff8a_0_244"/>
          <p:cNvSpPr txBox="1"/>
          <p:nvPr/>
        </p:nvSpPr>
        <p:spPr>
          <a:xfrm>
            <a:off x="480875" y="2159650"/>
            <a:ext cx="396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マルチパスシェーダーを使える３ＤＣＧソフト</a:t>
            </a:r>
            <a:endParaRPr sz="13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
        <p:nvSpPr>
          <p:cNvPr id="583" name="Google Shape;583;g280054cff8a_0_244"/>
          <p:cNvSpPr/>
          <p:nvPr/>
        </p:nvSpPr>
        <p:spPr>
          <a:xfrm>
            <a:off x="4718300" y="2165505"/>
            <a:ext cx="3962400" cy="403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584" name="Google Shape;584;g280054cff8a_0_244"/>
          <p:cNvSpPr txBox="1"/>
          <p:nvPr/>
        </p:nvSpPr>
        <p:spPr>
          <a:xfrm>
            <a:off x="4706000" y="2159650"/>
            <a:ext cx="396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マルチパスシェーダーを使えるゲームエンジン</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
        <p:nvSpPr>
          <p:cNvPr id="585" name="Google Shape;585;g280054cff8a_0_244"/>
          <p:cNvSpPr txBox="1"/>
          <p:nvPr/>
        </p:nvSpPr>
        <p:spPr>
          <a:xfrm>
            <a:off x="420550" y="4158800"/>
            <a:ext cx="4962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BFBFBF"/>
                </a:solidFill>
                <a:latin typeface="メイリオ" panose="020B0604030504040204" pitchFamily="50" charset="-128"/>
                <a:ea typeface="メイリオ" panose="020B0604030504040204" pitchFamily="50" charset="-128"/>
                <a:cs typeface="Calibri"/>
                <a:sym typeface="Calibri"/>
              </a:rPr>
              <a:t>※プレビュー画面でのリアルタイム描画</a:t>
            </a:r>
            <a:endParaRPr sz="1000" b="0" i="0" u="none" strike="noStrike" cap="none">
              <a:solidFill>
                <a:srgbClr val="BFBFBF"/>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2f3edd89cc1_0_9"/>
          <p:cNvSpPr/>
          <p:nvPr/>
        </p:nvSpPr>
        <p:spPr>
          <a:xfrm>
            <a:off x="721350" y="3294175"/>
            <a:ext cx="7701300" cy="1015800"/>
          </a:xfrm>
          <a:prstGeom prst="rect">
            <a:avLst/>
          </a:prstGeom>
          <a:solidFill>
            <a:schemeClr val="dk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592" name="Google Shape;592;g2f3edd89cc1_0_9"/>
          <p:cNvSpPr/>
          <p:nvPr/>
        </p:nvSpPr>
        <p:spPr>
          <a:xfrm>
            <a:off x="739700" y="937075"/>
            <a:ext cx="7701300" cy="1391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593" name="Google Shape;593;g2f3edd89cc1_0_9"/>
          <p:cNvSpPr txBox="1"/>
          <p:nvPr/>
        </p:nvSpPr>
        <p:spPr>
          <a:xfrm>
            <a:off x="862738" y="1142550"/>
            <a:ext cx="75987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・特殊なシェーダーの描き方をすれば、一つのメッシュを違う設定で２回描画できる</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・一回目の描画をトゥーン、二回目の描画を背面輪郭線とすれば「背面法」が可能</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・ボーン計算は一回ですむからお得！</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・メッシュを二つ持たなくていいから管理コストもメモリコストも効率よい</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594" name="Google Shape;594;g2f3edd89cc1_0_9"/>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マルチパスシェーダーまとめ</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595" name="Google Shape;595;g2f3edd89cc1_0_9"/>
          <p:cNvSpPr txBox="1"/>
          <p:nvPr/>
        </p:nvSpPr>
        <p:spPr>
          <a:xfrm>
            <a:off x="862750" y="3379625"/>
            <a:ext cx="7069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sz="1500">
                <a:solidFill>
                  <a:schemeClr val="lt1"/>
                </a:solidFill>
                <a:latin typeface="メイリオ" panose="020B0604030504040204" pitchFamily="50" charset="-128"/>
                <a:ea typeface="メイリオ" panose="020B0604030504040204" pitchFamily="50" charset="-128"/>
              </a:rPr>
              <a:t>・使える環境は制限あるので注意</a:t>
            </a:r>
            <a:endParaRPr sz="1500">
              <a:solidFill>
                <a:schemeClr val="lt1"/>
              </a:solidFill>
              <a:latin typeface="メイリオ" panose="020B0604030504040204" pitchFamily="50" charset="-128"/>
              <a:ea typeface="メイリオ" panose="020B0604030504040204" pitchFamily="50" charset="-128"/>
            </a:endParaRPr>
          </a:p>
          <a:p>
            <a:pPr marL="0" lvl="0" indent="0" algn="l" rtl="0">
              <a:spcBef>
                <a:spcPts val="0"/>
              </a:spcBef>
              <a:spcAft>
                <a:spcPts val="0"/>
              </a:spcAft>
              <a:buNone/>
            </a:pPr>
            <a:r>
              <a:rPr lang="ja-JP" sz="1500">
                <a:solidFill>
                  <a:schemeClr val="lt1"/>
                </a:solidFill>
                <a:latin typeface="メイリオ" panose="020B0604030504040204" pitchFamily="50" charset="-128"/>
                <a:ea typeface="メイリオ" panose="020B0604030504040204" pitchFamily="50" charset="-128"/>
              </a:rPr>
              <a:t>・UnrealEngineで使うには改造が必要だった</a:t>
            </a:r>
            <a:endParaRPr sz="1500">
              <a:solidFill>
                <a:schemeClr val="lt1"/>
              </a:solidFill>
              <a:latin typeface="メイリオ" panose="020B0604030504040204" pitchFamily="50" charset="-128"/>
              <a:ea typeface="メイリオ" panose="020B0604030504040204" pitchFamily="50" charset="-128"/>
            </a:endParaRPr>
          </a:p>
          <a:p>
            <a:pPr marL="0" lvl="0" indent="0" algn="l" rtl="0">
              <a:spcBef>
                <a:spcPts val="0"/>
              </a:spcBef>
              <a:spcAft>
                <a:spcPts val="0"/>
              </a:spcAft>
              <a:buNone/>
            </a:pPr>
            <a:r>
              <a:rPr lang="ja-JP" sz="1500">
                <a:solidFill>
                  <a:schemeClr val="lt1"/>
                </a:solidFill>
                <a:latin typeface="メイリオ" panose="020B0604030504040204" pitchFamily="50" charset="-128"/>
                <a:ea typeface="メイリオ" panose="020B0604030504040204" pitchFamily="50" charset="-128"/>
              </a:rPr>
              <a:t>・「背面法」を使う上で必須ではない</a:t>
            </a:r>
            <a:endParaRPr sz="1500">
              <a:solidFill>
                <a:schemeClr val="lt1"/>
              </a:solidFill>
              <a:latin typeface="メイリオ" panose="020B0604030504040204" pitchFamily="50" charset="-128"/>
              <a:ea typeface="メイリオ" panose="020B0604030504040204" pitchFamily="50" charset="-128"/>
            </a:endParaRPr>
          </a:p>
        </p:txBody>
      </p:sp>
      <p:sp>
        <p:nvSpPr>
          <p:cNvPr id="596" name="Google Shape;596;g2f3edd89cc1_0_9"/>
          <p:cNvSpPr txBox="1"/>
          <p:nvPr/>
        </p:nvSpPr>
        <p:spPr>
          <a:xfrm>
            <a:off x="739700" y="2554200"/>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JP" sz="1500">
                <a:solidFill>
                  <a:schemeClr val="lt1"/>
                </a:solidFill>
                <a:latin typeface="メイリオ" panose="020B0604030504040204" pitchFamily="50" charset="-128"/>
                <a:ea typeface="メイリオ" panose="020B0604030504040204" pitchFamily="50" charset="-128"/>
              </a:rPr>
              <a:t>ただし......</a:t>
            </a:r>
            <a:endParaRPr>
              <a:latin typeface="メイリオ" panose="020B0604030504040204" pitchFamily="50" charset="-128"/>
              <a:ea typeface="メイリオ" panose="020B0604030504040204" pitchFamily="50"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2ec6386c274_0_29"/>
          <p:cNvSpPr/>
          <p:nvPr/>
        </p:nvSpPr>
        <p:spPr>
          <a:xfrm>
            <a:off x="0" y="1859280"/>
            <a:ext cx="9144000" cy="15927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602" name="Google Shape;602;g2ec6386c274_0_29"/>
          <p:cNvSpPr txBox="1">
            <a:spLocks noGrp="1"/>
          </p:cNvSpPr>
          <p:nvPr>
            <p:ph type="ctrTitle"/>
          </p:nvPr>
        </p:nvSpPr>
        <p:spPr>
          <a:xfrm>
            <a:off x="685800" y="2104310"/>
            <a:ext cx="77724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ja-JP" sz="3700" b="1">
                <a:solidFill>
                  <a:schemeClr val="lt1"/>
                </a:solidFill>
                <a:latin typeface="Meiryo"/>
                <a:ea typeface="Meiryo"/>
                <a:cs typeface="Meiryo"/>
                <a:sym typeface="Meiryo"/>
              </a:rPr>
              <a:t>GGシリーズの背面法実装の工夫</a:t>
            </a:r>
            <a:endParaRPr sz="3700" b="1">
              <a:solidFill>
                <a:schemeClr val="lt1"/>
              </a:solidFill>
              <a:latin typeface="Meiryo"/>
              <a:ea typeface="Meiryo"/>
              <a:cs typeface="Meiryo"/>
              <a:sym typeface="Meiryo"/>
            </a:endParaRPr>
          </a:p>
        </p:txBody>
      </p:sp>
      <p:sp>
        <p:nvSpPr>
          <p:cNvPr id="603" name="Google Shape;603;g2ec6386c274_0_29"/>
          <p:cNvSpPr txBox="1"/>
          <p:nvPr/>
        </p:nvSpPr>
        <p:spPr>
          <a:xfrm>
            <a:off x="4025120" y="1419622"/>
            <a:ext cx="1093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a:solidFill>
                  <a:schemeClr val="lt1"/>
                </a:solidFill>
                <a:latin typeface="Meiryo"/>
                <a:ea typeface="Meiryo"/>
                <a:cs typeface="Meiryo"/>
                <a:sym typeface="Meiryo"/>
              </a:rPr>
              <a:t>Part５</a:t>
            </a:r>
            <a:endParaRPr sz="2400" b="0" i="0" u="none" strike="noStrike" cap="none">
              <a:solidFill>
                <a:schemeClr val="lt1"/>
              </a:solidFill>
              <a:latin typeface="Meiryo"/>
              <a:ea typeface="Meiryo"/>
              <a:cs typeface="Meiryo"/>
              <a:sym typeface="Meiry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2efe0fa027a_0_150"/>
          <p:cNvSpPr/>
          <p:nvPr/>
        </p:nvSpPr>
        <p:spPr>
          <a:xfrm>
            <a:off x="653100" y="778750"/>
            <a:ext cx="7775400" cy="760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10" name="Google Shape;610;g2efe0fa027a_0_150"/>
          <p:cNvSpPr txBox="1">
            <a:spLocks noGrp="1"/>
          </p:cNvSpPr>
          <p:nvPr>
            <p:ph type="ctrTitle"/>
          </p:nvPr>
        </p:nvSpPr>
        <p:spPr>
          <a:xfrm>
            <a:off x="788397" y="4235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ct val="39285"/>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GGシリーズにおける背面法の実装の工夫</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lt1"/>
              </a:buClr>
              <a:buSzPct val="100000"/>
              <a:buFont typeface="Arial"/>
              <a:buNone/>
            </a:pP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611" name="Google Shape;611;g2efe0fa027a_0_150"/>
          <p:cNvSpPr txBox="1"/>
          <p:nvPr/>
        </p:nvSpPr>
        <p:spPr>
          <a:xfrm>
            <a:off x="715500" y="866350"/>
            <a:ext cx="76764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「背面法」の理屈がわかったところで、実際にギルティギアシリーズにおいて背面法がどのように実装されているのかを紹介していきます。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12" name="Google Shape;612;g2efe0fa027a_0_150"/>
          <p:cNvSpPr/>
          <p:nvPr/>
        </p:nvSpPr>
        <p:spPr>
          <a:xfrm>
            <a:off x="660000" y="3416950"/>
            <a:ext cx="7775400" cy="1396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13" name="Google Shape;613;g2efe0fa027a_0_150"/>
          <p:cNvSpPr txBox="1"/>
          <p:nvPr/>
        </p:nvSpPr>
        <p:spPr>
          <a:xfrm>
            <a:off x="722400" y="3453250"/>
            <a:ext cx="76764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背面法の基本の原理は比較的シンプルなものですが、それゆえに実際に製品に組み込んで表現に用いるためには、様々なエッジケースへの対応を</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自前で実装</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していく必要があります。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このパートでは、背面法を実装するうえで立ちはだかる</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さまざまな問題</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と、それぞれの</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解決法</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について、ギルティギアシリーズでの</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工夫</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を紹介していきます。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14" name="Google Shape;614;g2efe0fa027a_0_150"/>
          <p:cNvSpPr/>
          <p:nvPr/>
        </p:nvSpPr>
        <p:spPr>
          <a:xfrm>
            <a:off x="660000" y="1848250"/>
            <a:ext cx="7775400" cy="1259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15" name="Google Shape;615;g2efe0fa027a_0_150"/>
          <p:cNvSpPr txBox="1"/>
          <p:nvPr/>
        </p:nvSpPr>
        <p:spPr>
          <a:xfrm>
            <a:off x="722400" y="1935850"/>
            <a:ext cx="7676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２０００年に登場してから多くのゲームで活用され続けている「背面法」ですが、各タイトル毎の具体的な実装の仕方は当然</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ひとつひとつ異なります</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　原理は同じ</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でも、</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実装の仕方</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の部分ではタイトル毎にさまざまな</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独自の工夫</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がされています。当然、ギルティギアシリーズでも</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多種多様な工夫</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をしています。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2f256d403d5_1_151"/>
          <p:cNvSpPr/>
          <p:nvPr/>
        </p:nvSpPr>
        <p:spPr>
          <a:xfrm>
            <a:off x="0" y="2325050"/>
            <a:ext cx="9144000" cy="6036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21" name="Google Shape;621;g2f256d403d5_1_151"/>
          <p:cNvSpPr txBox="1">
            <a:spLocks noGrp="1"/>
          </p:cNvSpPr>
          <p:nvPr>
            <p:ph type="ctrTitle"/>
          </p:nvPr>
        </p:nvSpPr>
        <p:spPr>
          <a:xfrm>
            <a:off x="454350" y="2418200"/>
            <a:ext cx="8235300" cy="4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Meiryo"/>
                <a:sym typeface="Meiryo"/>
              </a:rPr>
              <a:t>大前提：再限度の高いプレビューシェーダー</a:t>
            </a:r>
            <a:endParaRPr sz="2800">
              <a:solidFill>
                <a:schemeClr val="lt1"/>
              </a:solidFill>
              <a:latin typeface="メイリオ" panose="020B0604030504040204" pitchFamily="50" charset="-128"/>
              <a:ea typeface="メイリオ" panose="020B0604030504040204" pitchFamily="50" charset="-128"/>
              <a:cs typeface="Meiryo"/>
              <a:sym typeface="Meiryo"/>
            </a:endParaRPr>
          </a:p>
        </p:txBody>
      </p:sp>
      <p:sp>
        <p:nvSpPr>
          <p:cNvPr id="622" name="Google Shape;622;g2f256d403d5_1_151"/>
          <p:cNvSpPr txBox="1"/>
          <p:nvPr/>
        </p:nvSpPr>
        <p:spPr>
          <a:xfrm>
            <a:off x="3072000" y="1909550"/>
            <a:ext cx="30000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cs typeface="Meiryo"/>
                <a:sym typeface="Meiryo"/>
              </a:rPr>
              <a:t>実装の工夫①</a:t>
            </a:r>
            <a:endParaRPr sz="15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2f01585d48f_0_58"/>
          <p:cNvSpPr/>
          <p:nvPr/>
        </p:nvSpPr>
        <p:spPr>
          <a:xfrm>
            <a:off x="243700" y="671125"/>
            <a:ext cx="8737800" cy="1826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29" name="Google Shape;629;g2f01585d48f_0_58"/>
          <p:cNvSpPr txBox="1">
            <a:spLocks noGrp="1"/>
          </p:cNvSpPr>
          <p:nvPr>
            <p:ph type="ctrTitle"/>
          </p:nvPr>
        </p:nvSpPr>
        <p:spPr>
          <a:xfrm>
            <a:off x="794322" y="46788"/>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大前提：再限度の高いプレビュー環境</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630" name="Google Shape;630;g2f01585d48f_0_58"/>
          <p:cNvSpPr txBox="1"/>
          <p:nvPr/>
        </p:nvSpPr>
        <p:spPr>
          <a:xfrm>
            <a:off x="326000" y="717150"/>
            <a:ext cx="8597100" cy="195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背面法の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大きなメリット</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の一つが、適切なシェーダーを用意すれば３DCGソフト上でも</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ゲーム中と同等のアウトライン表現</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が実現できるところです。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a:solidFill>
                  <a:schemeClr val="lt1"/>
                </a:solidFill>
                <a:latin typeface="メイリオ" panose="020B0604030504040204" pitchFamily="50" charset="-128"/>
                <a:ea typeface="メイリオ" panose="020B0604030504040204" pitchFamily="50" charset="-128"/>
              </a:rPr>
              <a:t>　モデラー、アニメーターが</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最終結果がどうなるか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常に確認</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しながら作業できること、そして３ＤＣＧツール上で行った</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調整がゲームにもそのまま反映</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されることはクオリティを追及するうえで計り知れないメリットがあります。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アークシステムワークスの３D格闘ゲームタイトル</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ではこれを実現するために、各３ＤＣＧツール用にゲームエンジンと</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同等の描画結果</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が得られる</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プレビューシェーダー</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を用意しています。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631" name="Google Shape;631;g2f01585d48f_0_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2674" y="2659349"/>
            <a:ext cx="3652900" cy="2090426"/>
          </a:xfrm>
          <a:prstGeom prst="rect">
            <a:avLst/>
          </a:prstGeom>
          <a:noFill/>
          <a:ln w="9525" cap="flat" cmpd="sng">
            <a:solidFill>
              <a:schemeClr val="lt1"/>
            </a:solidFill>
            <a:prstDash val="solid"/>
            <a:round/>
            <a:headEnd type="none" w="sm" len="sm"/>
            <a:tailEnd type="none" w="sm" len="sm"/>
          </a:ln>
        </p:spPr>
      </p:pic>
      <p:pic>
        <p:nvPicPr>
          <p:cNvPr id="632" name="Google Shape;632;g2f01585d48f_0_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96820" y="2671950"/>
            <a:ext cx="2684682" cy="1536360"/>
          </a:xfrm>
          <a:prstGeom prst="rect">
            <a:avLst/>
          </a:prstGeom>
          <a:noFill/>
          <a:ln w="9525" cap="flat" cmpd="sng">
            <a:solidFill>
              <a:schemeClr val="lt1"/>
            </a:solidFill>
            <a:prstDash val="solid"/>
            <a:round/>
            <a:headEnd type="none" w="sm" len="sm"/>
            <a:tailEnd type="none" w="sm" len="sm"/>
          </a:ln>
        </p:spPr>
      </p:pic>
      <p:pic>
        <p:nvPicPr>
          <p:cNvPr id="633" name="Google Shape;633;g2f01585d48f_0_5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18351" y="2967138"/>
            <a:ext cx="3095091" cy="1771211"/>
          </a:xfrm>
          <a:prstGeom prst="rect">
            <a:avLst/>
          </a:prstGeom>
          <a:noFill/>
          <a:ln w="9525" cap="flat" cmpd="sng">
            <a:solidFill>
              <a:schemeClr val="lt1"/>
            </a:solidFill>
            <a:prstDash val="solid"/>
            <a:round/>
            <a:headEnd type="none" w="sm" len="sm"/>
            <a:tailEnd type="none" w="sm" len="sm"/>
          </a:ln>
        </p:spPr>
      </p:pic>
      <p:sp>
        <p:nvSpPr>
          <p:cNvPr id="634" name="Google Shape;634;g2f01585d48f_0_58"/>
          <p:cNvSpPr txBox="1"/>
          <p:nvPr/>
        </p:nvSpPr>
        <p:spPr>
          <a:xfrm>
            <a:off x="142125" y="4749775"/>
            <a:ext cx="1394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Unreal Engine</a:t>
            </a:r>
            <a:endParaRPr sz="17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35" name="Google Shape;635;g2f01585d48f_0_58"/>
          <p:cNvSpPr txBox="1"/>
          <p:nvPr/>
        </p:nvSpPr>
        <p:spPr>
          <a:xfrm>
            <a:off x="7785100" y="4208300"/>
            <a:ext cx="11964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Softimage</a:t>
            </a:r>
            <a:endParaRPr sz="17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36" name="Google Shape;636;g2f01585d48f_0_58"/>
          <p:cNvSpPr txBox="1"/>
          <p:nvPr/>
        </p:nvSpPr>
        <p:spPr>
          <a:xfrm>
            <a:off x="3973800" y="4749775"/>
            <a:ext cx="1196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Maya</a:t>
            </a:r>
            <a:endParaRPr sz="17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37" name="Google Shape;637;g2f01585d48f_0_58"/>
          <p:cNvSpPr/>
          <p:nvPr/>
        </p:nvSpPr>
        <p:spPr>
          <a:xfrm>
            <a:off x="3742025" y="3720450"/>
            <a:ext cx="370500" cy="264600"/>
          </a:xfrm>
          <a:prstGeom prst="lef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g2f256d403d5_1_135"/>
          <p:cNvSpPr/>
          <p:nvPr/>
        </p:nvSpPr>
        <p:spPr>
          <a:xfrm>
            <a:off x="0" y="2325050"/>
            <a:ext cx="9144000" cy="6036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43" name="Google Shape;643;g2f256d403d5_1_135"/>
          <p:cNvSpPr txBox="1">
            <a:spLocks noGrp="1"/>
          </p:cNvSpPr>
          <p:nvPr>
            <p:ph type="ctrTitle"/>
          </p:nvPr>
        </p:nvSpPr>
        <p:spPr>
          <a:xfrm>
            <a:off x="685800" y="2417861"/>
            <a:ext cx="7772400" cy="4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どんな構図でも安定した線の太さを実現する</a:t>
            </a:r>
            <a:endParaRPr sz="37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644" name="Google Shape;644;g2f256d403d5_1_135"/>
          <p:cNvSpPr txBox="1"/>
          <p:nvPr/>
        </p:nvSpPr>
        <p:spPr>
          <a:xfrm>
            <a:off x="3072000" y="1909550"/>
            <a:ext cx="30000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cs typeface="Meiryo"/>
                <a:sym typeface="Meiryo"/>
              </a:rPr>
              <a:t>実装の工夫②</a:t>
            </a:r>
            <a:endParaRPr sz="15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p:nvPr/>
        </p:nvSpPr>
        <p:spPr>
          <a:xfrm>
            <a:off x="683568" y="699542"/>
            <a:ext cx="7776864" cy="4104456"/>
          </a:xfrm>
          <a:prstGeom prst="rect">
            <a:avLst/>
          </a:prstGeom>
          <a:solidFill>
            <a:schemeClr val="dk1">
              <a:alpha val="2549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4"/>
          <p:cNvSpPr/>
          <p:nvPr/>
        </p:nvSpPr>
        <p:spPr>
          <a:xfrm>
            <a:off x="2750300" y="816100"/>
            <a:ext cx="5407800" cy="567600"/>
          </a:xfrm>
          <a:prstGeom prst="rect">
            <a:avLst/>
          </a:prstGeom>
          <a:solidFill>
            <a:schemeClr val="dk1">
              <a:alpha val="2549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118" name="Google Shape;118;p4"/>
          <p:cNvSpPr txBox="1">
            <a:spLocks noGrp="1"/>
          </p:cNvSpPr>
          <p:nvPr>
            <p:ph type="ctrTitle"/>
          </p:nvPr>
        </p:nvSpPr>
        <p:spPr>
          <a:xfrm>
            <a:off x="8875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Meiryo"/>
                <a:ea typeface="Meiryo"/>
                <a:cs typeface="Meiryo"/>
                <a:sym typeface="Meiryo"/>
              </a:rPr>
              <a:t>講演者プロフィール</a:t>
            </a:r>
            <a:endParaRPr>
              <a:latin typeface="Meiryo"/>
              <a:ea typeface="Meiryo"/>
              <a:cs typeface="Meiryo"/>
              <a:sym typeface="Meiryo"/>
            </a:endParaRPr>
          </a:p>
        </p:txBody>
      </p:sp>
      <p:sp>
        <p:nvSpPr>
          <p:cNvPr id="119" name="Google Shape;119;p4"/>
          <p:cNvSpPr txBox="1"/>
          <p:nvPr/>
        </p:nvSpPr>
        <p:spPr>
          <a:xfrm>
            <a:off x="3020815" y="1473894"/>
            <a:ext cx="5184600" cy="318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Meiryo"/>
                <a:ea typeface="Meiryo"/>
                <a:cs typeface="Meiryo"/>
                <a:sym typeface="Meiryo"/>
              </a:rPr>
              <a:t>アークシステムワークス株式会社</a:t>
            </a:r>
            <a:endParaRPr sz="15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Meiryo"/>
                <a:ea typeface="Meiryo"/>
                <a:cs typeface="Meiryo"/>
                <a:sym typeface="Meiryo"/>
              </a:rPr>
              <a:t>リードモデラー / テクニカルアーティスト / 他いろいろ</a:t>
            </a:r>
            <a:endParaRPr sz="15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dirty="0">
                <a:solidFill>
                  <a:schemeClr val="lt1"/>
                </a:solidFill>
                <a:latin typeface="Meiryo"/>
                <a:ea typeface="Meiryo"/>
                <a:cs typeface="Meiryo"/>
                <a:sym typeface="Meiryo"/>
              </a:rPr>
              <a:t>　モデラー出身でシェーダーも書きたくてテクニカルアーティストに。</a:t>
            </a:r>
            <a:endParaRPr sz="11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dirty="0">
                <a:solidFill>
                  <a:schemeClr val="lt1"/>
                </a:solidFill>
                <a:latin typeface="Meiryo"/>
                <a:ea typeface="Meiryo"/>
                <a:cs typeface="Meiryo"/>
                <a:sym typeface="Meiryo"/>
              </a:rPr>
              <a:t>　モデリング・リギング・シェーダー作成、講演とかいろいろ。</a:t>
            </a:r>
            <a:endParaRPr sz="11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dirty="0">
                <a:solidFill>
                  <a:schemeClr val="lt1"/>
                </a:solidFill>
                <a:latin typeface="Meiryo"/>
                <a:ea typeface="Meiryo"/>
                <a:cs typeface="Meiryo"/>
                <a:sym typeface="Meiryo"/>
              </a:rPr>
              <a:t>　現在はテクニカルアートサポートおよびR&amp;D、後進モデラーの育成を担当。</a:t>
            </a:r>
            <a:endParaRPr sz="1300" b="0" i="0" u="none" strike="noStrike" cap="none" dirty="0">
              <a:solidFill>
                <a:srgbClr val="00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Meiryo"/>
                <a:ea typeface="Meiryo"/>
                <a:cs typeface="Meiryo"/>
                <a:sym typeface="Meiryo"/>
              </a:rPr>
              <a:t>代表作：</a:t>
            </a:r>
            <a:endParaRPr sz="15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Meiryo"/>
                <a:ea typeface="Meiryo"/>
                <a:cs typeface="Meiryo"/>
                <a:sym typeface="Meiryo"/>
              </a:rPr>
              <a:t>　GUILTY GEAR Xrdシリーズ</a:t>
            </a:r>
            <a:endParaRPr sz="15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Meiryo"/>
                <a:ea typeface="Meiryo"/>
                <a:cs typeface="Meiryo"/>
                <a:sym typeface="Meiryo"/>
              </a:rPr>
              <a:t>　　　</a:t>
            </a:r>
            <a:r>
              <a:rPr lang="ja-JP" sz="1100" b="0" i="0" u="none" strike="noStrike" cap="none" dirty="0">
                <a:solidFill>
                  <a:srgbClr val="BFBFBF"/>
                </a:solidFill>
                <a:latin typeface="Meiryo"/>
                <a:ea typeface="Meiryo"/>
                <a:cs typeface="Meiryo"/>
                <a:sym typeface="Meiryo"/>
              </a:rPr>
              <a:t>リードモデラー/テクニカルアーティスト</a:t>
            </a:r>
            <a:endParaRPr sz="1100" b="0" i="0" u="none" strike="noStrike" cap="none" dirty="0">
              <a:solidFill>
                <a:srgbClr val="BFBFBF"/>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Meiryo"/>
                <a:ea typeface="Meiryo"/>
                <a:cs typeface="Meiryo"/>
                <a:sym typeface="Meiryo"/>
              </a:rPr>
              <a:t>　DRAGON BALL FighterZ</a:t>
            </a:r>
            <a:r>
              <a:rPr lang="ja-JP" sz="800" b="0" i="0" u="none" strike="noStrike" cap="none" dirty="0">
                <a:solidFill>
                  <a:srgbClr val="BFBFBF"/>
                </a:solidFill>
                <a:latin typeface="Meiryo"/>
                <a:ea typeface="Meiryo"/>
                <a:cs typeface="Meiryo"/>
                <a:sym typeface="Meiryo"/>
              </a:rPr>
              <a:t>(バンダイナムコエンターテインメント)</a:t>
            </a:r>
            <a:endParaRPr sz="1500" b="0" i="0" u="none" strike="noStrike" cap="none" dirty="0">
              <a:solidFill>
                <a:srgbClr val="BFBFBF"/>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Meiryo"/>
                <a:ea typeface="Meiryo"/>
                <a:cs typeface="Meiryo"/>
                <a:sym typeface="Meiryo"/>
              </a:rPr>
              <a:t>　　　</a:t>
            </a:r>
            <a:r>
              <a:rPr lang="ja-JP" sz="1100" b="0" i="0" u="none" strike="noStrike" cap="none" dirty="0">
                <a:solidFill>
                  <a:srgbClr val="BFBFBF"/>
                </a:solidFill>
                <a:latin typeface="Meiryo"/>
                <a:ea typeface="Meiryo"/>
                <a:cs typeface="Meiryo"/>
                <a:sym typeface="Meiryo"/>
              </a:rPr>
              <a:t>ディレクター/モデリング監修/テクニカルアーティスト</a:t>
            </a:r>
            <a:endParaRPr sz="1100" b="0" i="0" u="none" strike="noStrike" cap="none" dirty="0">
              <a:solidFill>
                <a:srgbClr val="BFBFBF"/>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Meiryo"/>
                <a:ea typeface="Meiryo"/>
                <a:cs typeface="Meiryo"/>
                <a:sym typeface="Meiryo"/>
              </a:rPr>
              <a:t>　DNF Duel</a:t>
            </a:r>
            <a:r>
              <a:rPr lang="ja-JP" sz="800" b="0" i="0" u="none" strike="noStrike" cap="none" dirty="0">
                <a:solidFill>
                  <a:srgbClr val="BFBFBF"/>
                </a:solidFill>
                <a:latin typeface="Meiryo"/>
                <a:ea typeface="Meiryo"/>
                <a:cs typeface="Meiryo"/>
                <a:sym typeface="Meiryo"/>
              </a:rPr>
              <a:t>(ネクソン)</a:t>
            </a:r>
            <a:endParaRPr sz="1500" b="0" i="0" u="none" strike="noStrike" cap="none" dirty="0">
              <a:solidFill>
                <a:srgbClr val="BFBFBF"/>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Meiryo"/>
                <a:ea typeface="Meiryo"/>
                <a:cs typeface="Meiryo"/>
                <a:sym typeface="Meiryo"/>
              </a:rPr>
              <a:t>　　　</a:t>
            </a:r>
            <a:r>
              <a:rPr lang="ja-JP" sz="1100" b="0" i="0" u="none" strike="noStrike" cap="none" dirty="0">
                <a:solidFill>
                  <a:srgbClr val="BFBFBF"/>
                </a:solidFill>
                <a:latin typeface="Meiryo"/>
                <a:ea typeface="Meiryo"/>
                <a:cs typeface="Meiryo"/>
                <a:sym typeface="Meiryo"/>
              </a:rPr>
              <a:t>シェーダー、リグ基礎開発/モデリング監修</a:t>
            </a:r>
            <a:endParaRPr sz="1100" b="0" i="0" u="none" strike="noStrike" cap="none" dirty="0">
              <a:solidFill>
                <a:srgbClr val="BFBFBF"/>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BFBFBF"/>
              </a:solidFill>
              <a:latin typeface="Arial"/>
              <a:ea typeface="Arial"/>
              <a:cs typeface="Arial"/>
              <a:sym typeface="Arial"/>
            </a:endParaRPr>
          </a:p>
        </p:txBody>
      </p:sp>
      <p:sp>
        <p:nvSpPr>
          <p:cNvPr id="120" name="Google Shape;120;p4"/>
          <p:cNvSpPr txBox="1"/>
          <p:nvPr/>
        </p:nvSpPr>
        <p:spPr>
          <a:xfrm>
            <a:off x="2817897" y="843555"/>
            <a:ext cx="48669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2800" b="0" i="0" u="none" strike="noStrike" cap="none">
                <a:solidFill>
                  <a:schemeClr val="lt1"/>
                </a:solidFill>
                <a:latin typeface="Meiryo"/>
                <a:ea typeface="Meiryo"/>
                <a:cs typeface="Meiryo"/>
                <a:sym typeface="Meiryo"/>
              </a:rPr>
              <a:t>本村・C・純也</a:t>
            </a:r>
            <a:endParaRPr sz="1400" b="0" i="0" u="none" strike="noStrike" cap="none">
              <a:solidFill>
                <a:srgbClr val="000000"/>
              </a:solidFill>
              <a:latin typeface="Meiryo"/>
              <a:ea typeface="Meiryo"/>
              <a:cs typeface="Meiryo"/>
              <a:sym typeface="Meiryo"/>
            </a:endParaRPr>
          </a:p>
        </p:txBody>
      </p:sp>
      <p:pic>
        <p:nvPicPr>
          <p:cNvPr id="121" name="Google Shape;121;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9874" y="1709400"/>
            <a:ext cx="1534249" cy="228852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2f07f55c472_0_8"/>
          <p:cNvSpPr/>
          <p:nvPr/>
        </p:nvSpPr>
        <p:spPr>
          <a:xfrm>
            <a:off x="552150" y="671125"/>
            <a:ext cx="8039700" cy="1382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51" name="Google Shape;651;g2f07f55c472_0_8"/>
          <p:cNvSpPr/>
          <p:nvPr/>
        </p:nvSpPr>
        <p:spPr>
          <a:xfrm>
            <a:off x="6133525" y="2203675"/>
            <a:ext cx="2264400" cy="2720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52" name="Google Shape;652;g2f07f55c472_0_8"/>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どんな構図でも安定した線の太さを実現する</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653" name="Google Shape;653;g2f07f55c472_0_8"/>
          <p:cNvSpPr txBox="1"/>
          <p:nvPr/>
        </p:nvSpPr>
        <p:spPr>
          <a:xfrm>
            <a:off x="627875" y="722113"/>
            <a:ext cx="78357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　背面法で描画するアウトラインですが、実際に画面上に表示するうえで</a:t>
            </a:r>
            <a:r>
              <a:rPr lang="ja-JP" sz="1500" b="1" i="0" u="none" strike="noStrike" cap="none" dirty="0">
                <a:solidFill>
                  <a:schemeClr val="lt1"/>
                </a:solidFill>
                <a:latin typeface="メイリオ" panose="020B0604030504040204" pitchFamily="50" charset="-128"/>
                <a:ea typeface="メイリオ" panose="020B0604030504040204" pitchFamily="50" charset="-128"/>
                <a:sym typeface="Arial"/>
              </a:rPr>
              <a:t>どのくらいの「太さ」のアウトラインを出すべきか</a:t>
            </a: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というのは避けて通れない課題です。</a:t>
            </a:r>
            <a:endParaRPr sz="15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　背面法では、シェーダー内の処理で背面用のメッシュを押し出して輪郭線を作りますが、では実際に</a:t>
            </a:r>
            <a:r>
              <a:rPr lang="ja-JP" sz="1500" b="1" i="0" u="none" strike="noStrike" cap="none" dirty="0">
                <a:solidFill>
                  <a:schemeClr val="lt1"/>
                </a:solidFill>
                <a:latin typeface="メイリオ" panose="020B0604030504040204" pitchFamily="50" charset="-128"/>
                <a:ea typeface="メイリオ" panose="020B0604030504040204" pitchFamily="50" charset="-128"/>
                <a:sym typeface="Arial"/>
              </a:rPr>
              <a:t>どのくらい押し出せば適切なのでしょうか？</a:t>
            </a:r>
            <a:endParaRPr sz="1500" b="1"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　簡単そうに見えますが、</a:t>
            </a:r>
            <a:r>
              <a:rPr lang="ja-JP" sz="1500" b="1" i="0" u="none" strike="noStrike" cap="none" dirty="0">
                <a:solidFill>
                  <a:schemeClr val="lt1"/>
                </a:solidFill>
                <a:latin typeface="メイリオ" panose="020B0604030504040204" pitchFamily="50" charset="-128"/>
                <a:ea typeface="メイリオ" panose="020B0604030504040204" pitchFamily="50" charset="-128"/>
                <a:sym typeface="Arial"/>
              </a:rPr>
              <a:t>様々な要素</a:t>
            </a: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が絡み、結構気を使わないといけない問題です。</a:t>
            </a:r>
            <a:endParaRPr sz="15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pic>
        <p:nvPicPr>
          <p:cNvPr id="654" name="Google Shape;654;g2f07f55c472_0_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63013" y="2203775"/>
            <a:ext cx="4845875" cy="2720349"/>
          </a:xfrm>
          <a:prstGeom prst="rect">
            <a:avLst/>
          </a:prstGeom>
          <a:noFill/>
          <a:ln w="9525" cap="flat" cmpd="sng">
            <a:solidFill>
              <a:schemeClr val="dk1"/>
            </a:solidFill>
            <a:prstDash val="solid"/>
            <a:round/>
            <a:headEnd type="none" w="sm" len="sm"/>
            <a:tailEnd type="none" w="sm" len="sm"/>
          </a:ln>
        </p:spPr>
      </p:pic>
      <p:sp>
        <p:nvSpPr>
          <p:cNvPr id="655" name="Google Shape;655;g2f07f55c472_0_8"/>
          <p:cNvSpPr txBox="1"/>
          <p:nvPr/>
        </p:nvSpPr>
        <p:spPr>
          <a:xfrm>
            <a:off x="6332750" y="2779000"/>
            <a:ext cx="20226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rPr>
              <a:t>何mm押し出す？</a:t>
            </a:r>
            <a:endParaRPr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rPr>
              <a:t>１mm？</a:t>
            </a:r>
            <a:endParaRPr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rPr>
              <a:t>２mm？</a:t>
            </a:r>
            <a:endParaRPr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rPr>
              <a:t>それとも１ｃｍ？</a:t>
            </a:r>
            <a:endParaRPr sz="1500" b="1" i="0" u="none" strike="noStrike" cap="none">
              <a:solidFill>
                <a:srgbClr val="00FFFF"/>
              </a:solidFill>
              <a:latin typeface="メイリオ" panose="020B0604030504040204" pitchFamily="50" charset="-128"/>
              <a:ea typeface="メイリオ" panose="020B0604030504040204" pitchFamily="50" charset="-128"/>
              <a:cs typeface="Calibri"/>
              <a:sym typeface="Calibri"/>
            </a:endParaRPr>
          </a:p>
        </p:txBody>
      </p:sp>
      <p:cxnSp>
        <p:nvCxnSpPr>
          <p:cNvPr id="656" name="Google Shape;656;g2f07f55c472_0_8"/>
          <p:cNvCxnSpPr/>
          <p:nvPr/>
        </p:nvCxnSpPr>
        <p:spPr>
          <a:xfrm rot="10800000">
            <a:off x="2133450" y="3321042"/>
            <a:ext cx="94500" cy="321000"/>
          </a:xfrm>
          <a:prstGeom prst="straightConnector1">
            <a:avLst/>
          </a:prstGeom>
          <a:noFill/>
          <a:ln w="28575" cap="flat" cmpd="sng">
            <a:solidFill>
              <a:srgbClr val="FFFF00"/>
            </a:solidFill>
            <a:prstDash val="solid"/>
            <a:round/>
            <a:headEnd type="none" w="sm" len="sm"/>
            <a:tailEnd type="triangle" w="med" len="med"/>
          </a:ln>
        </p:spPr>
      </p:cxnSp>
      <p:cxnSp>
        <p:nvCxnSpPr>
          <p:cNvPr id="657" name="Google Shape;657;g2f07f55c472_0_8"/>
          <p:cNvCxnSpPr/>
          <p:nvPr/>
        </p:nvCxnSpPr>
        <p:spPr>
          <a:xfrm rot="10800000" flipH="1">
            <a:off x="2008075" y="3266292"/>
            <a:ext cx="252000" cy="70200"/>
          </a:xfrm>
          <a:prstGeom prst="straightConnector1">
            <a:avLst/>
          </a:prstGeom>
          <a:noFill/>
          <a:ln w="28575" cap="flat" cmpd="sng">
            <a:solidFill>
              <a:srgbClr val="FFFF00"/>
            </a:solidFill>
            <a:prstDash val="solid"/>
            <a:round/>
            <a:headEnd type="none" w="sm" len="sm"/>
            <a:tailEnd type="none" w="sm" len="sm"/>
          </a:ln>
        </p:spPr>
      </p:cxnSp>
      <p:cxnSp>
        <p:nvCxnSpPr>
          <p:cNvPr id="658" name="Google Shape;658;g2f07f55c472_0_8"/>
          <p:cNvCxnSpPr/>
          <p:nvPr/>
        </p:nvCxnSpPr>
        <p:spPr>
          <a:xfrm rot="10800000" flipH="1">
            <a:off x="2106415" y="3627667"/>
            <a:ext cx="252000" cy="70200"/>
          </a:xfrm>
          <a:prstGeom prst="straightConnector1">
            <a:avLst/>
          </a:prstGeom>
          <a:noFill/>
          <a:ln w="28575" cap="flat" cmpd="sng">
            <a:solidFill>
              <a:srgbClr val="FFFF00"/>
            </a:solidFill>
            <a:prstDash val="solid"/>
            <a:round/>
            <a:headEnd type="none" w="sm" len="sm"/>
            <a:tailEnd type="none" w="sm" len="sm"/>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2f01585d48f_1_0"/>
          <p:cNvSpPr/>
          <p:nvPr/>
        </p:nvSpPr>
        <p:spPr>
          <a:xfrm>
            <a:off x="552138" y="677425"/>
            <a:ext cx="8039700" cy="910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65" name="Google Shape;665;g2f01585d48f_1_0"/>
          <p:cNvSpPr txBox="1">
            <a:spLocks noGrp="1"/>
          </p:cNvSpPr>
          <p:nvPr>
            <p:ph type="ctrTitle"/>
          </p:nvPr>
        </p:nvSpPr>
        <p:spPr>
          <a:xfrm>
            <a:off x="807472" y="40875"/>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アップでもロングでも適切な太さ？</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666" name="Google Shape;666;g2f01585d48f_1_0"/>
          <p:cNvSpPr txBox="1"/>
          <p:nvPr/>
        </p:nvSpPr>
        <p:spPr>
          <a:xfrm>
            <a:off x="627863" y="728413"/>
            <a:ext cx="78357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最初に直面するのが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カメラとの距離</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の問題です。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顔アップの構図の時</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と、格闘ゲームのバトル時のような全身が映る</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ロングの構図の時</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とでは、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適切な輪郭線の押し出し距離が変わって</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きます。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67" name="Google Shape;667;g2f01585d48f_1_0"/>
          <p:cNvSpPr/>
          <p:nvPr/>
        </p:nvSpPr>
        <p:spPr>
          <a:xfrm>
            <a:off x="209113" y="4526625"/>
            <a:ext cx="4286700" cy="425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68" name="Google Shape;668;g2f01585d48f_1_0"/>
          <p:cNvSpPr/>
          <p:nvPr/>
        </p:nvSpPr>
        <p:spPr>
          <a:xfrm>
            <a:off x="4648175" y="4526625"/>
            <a:ext cx="4286700" cy="425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69" name="Google Shape;669;g2f01585d48f_1_0"/>
          <p:cNvSpPr txBox="1"/>
          <p:nvPr/>
        </p:nvSpPr>
        <p:spPr>
          <a:xfrm>
            <a:off x="284953" y="4585275"/>
            <a:ext cx="4062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アップ時の顔の輪郭の太さは１~３mm程度？</a:t>
            </a:r>
            <a:endParaRPr sz="17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70" name="Google Shape;670;g2f01585d48f_1_0"/>
          <p:cNvSpPr txBox="1"/>
          <p:nvPr/>
        </p:nvSpPr>
        <p:spPr>
          <a:xfrm>
            <a:off x="4736753" y="4585275"/>
            <a:ext cx="4062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ロング時の太さは７~１０mm程度？</a:t>
            </a:r>
            <a:endParaRPr sz="17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671" name="Google Shape;671;g2f01585d48f_1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9125" y="1758345"/>
            <a:ext cx="4282797" cy="2768280"/>
          </a:xfrm>
          <a:prstGeom prst="rect">
            <a:avLst/>
          </a:prstGeom>
          <a:noFill/>
          <a:ln w="9525" cap="flat" cmpd="sng">
            <a:solidFill>
              <a:schemeClr val="dk1"/>
            </a:solidFill>
            <a:prstDash val="solid"/>
            <a:round/>
            <a:headEnd type="none" w="sm" len="sm"/>
            <a:tailEnd type="none" w="sm" len="sm"/>
          </a:ln>
        </p:spPr>
      </p:pic>
      <p:pic>
        <p:nvPicPr>
          <p:cNvPr id="672" name="Google Shape;672;g2f01585d48f_1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48175" y="1758350"/>
            <a:ext cx="4282778" cy="276827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2f01585d48f_1_22"/>
          <p:cNvSpPr/>
          <p:nvPr/>
        </p:nvSpPr>
        <p:spPr>
          <a:xfrm>
            <a:off x="476800" y="677425"/>
            <a:ext cx="8243700" cy="910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79" name="Google Shape;679;g2f01585d48f_1_22"/>
          <p:cNvSpPr txBox="1">
            <a:spLocks noGrp="1"/>
          </p:cNvSpPr>
          <p:nvPr>
            <p:ph type="ctrTitle"/>
          </p:nvPr>
        </p:nvSpPr>
        <p:spPr>
          <a:xfrm>
            <a:off x="773779" y="68332"/>
            <a:ext cx="7368900" cy="5760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lt1"/>
              </a:buClr>
              <a:buSzPct val="1000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もしカメラ距離によって太さを変えなかったら</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680" name="Google Shape;680;g2f01585d48f_1_22"/>
          <p:cNvSpPr txBox="1"/>
          <p:nvPr/>
        </p:nvSpPr>
        <p:spPr>
          <a:xfrm>
            <a:off x="476800" y="728425"/>
            <a:ext cx="82437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もしも、</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カメラとの距離は考慮せず</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常に一定の太さ</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の背面法アウトラインだけで済ませようとすると、どうしても</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齟齬が出てきます</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。「ロング時に合わせたな太さ」でアップにすると線が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太すぎたり</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、逆に「アップの時の太さ」をロングで映すと線が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細すぎたり</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81" name="Google Shape;681;g2f01585d48f_1_22"/>
          <p:cNvSpPr/>
          <p:nvPr/>
        </p:nvSpPr>
        <p:spPr>
          <a:xfrm>
            <a:off x="209113" y="4526625"/>
            <a:ext cx="4286700" cy="425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82" name="Google Shape;682;g2f01585d48f_1_22"/>
          <p:cNvSpPr/>
          <p:nvPr/>
        </p:nvSpPr>
        <p:spPr>
          <a:xfrm>
            <a:off x="4648175" y="4526625"/>
            <a:ext cx="4286700" cy="425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83" name="Google Shape;683;g2f01585d48f_1_22"/>
          <p:cNvSpPr txBox="1"/>
          <p:nvPr/>
        </p:nvSpPr>
        <p:spPr>
          <a:xfrm>
            <a:off x="284950" y="4585275"/>
            <a:ext cx="4210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ロング時の線の太さ１０ｍｍでアップにした場合</a:t>
            </a:r>
            <a:endParaRPr sz="17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84" name="Google Shape;684;g2f01585d48f_1_22"/>
          <p:cNvSpPr txBox="1"/>
          <p:nvPr/>
        </p:nvSpPr>
        <p:spPr>
          <a:xfrm>
            <a:off x="4736753" y="4585275"/>
            <a:ext cx="4062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アップ時の線の太さ２ｍｍでロングにした場合</a:t>
            </a:r>
            <a:endParaRPr sz="17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685" name="Google Shape;685;g2f01585d48f_1_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9125" y="1755811"/>
            <a:ext cx="4286700" cy="2770815"/>
          </a:xfrm>
          <a:prstGeom prst="rect">
            <a:avLst/>
          </a:prstGeom>
          <a:noFill/>
          <a:ln w="9525" cap="flat" cmpd="sng">
            <a:solidFill>
              <a:schemeClr val="dk1"/>
            </a:solidFill>
            <a:prstDash val="solid"/>
            <a:round/>
            <a:headEnd type="none" w="sm" len="sm"/>
            <a:tailEnd type="none" w="sm" len="sm"/>
          </a:ln>
        </p:spPr>
      </p:pic>
      <p:pic>
        <p:nvPicPr>
          <p:cNvPr id="686" name="Google Shape;686;g2f01585d48f_1_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48176" y="1755800"/>
            <a:ext cx="4286723" cy="27708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g2f01585d48f_1_38"/>
          <p:cNvSpPr/>
          <p:nvPr/>
        </p:nvSpPr>
        <p:spPr>
          <a:xfrm>
            <a:off x="414600" y="592752"/>
            <a:ext cx="8314800" cy="1358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693" name="Google Shape;693;g2f01585d48f_1_38"/>
          <p:cNvSpPr txBox="1">
            <a:spLocks noGrp="1"/>
          </p:cNvSpPr>
          <p:nvPr>
            <p:ph type="ctrTitle"/>
          </p:nvPr>
        </p:nvSpPr>
        <p:spPr>
          <a:xfrm>
            <a:off x="791950" y="57849"/>
            <a:ext cx="7368900" cy="5760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lt1"/>
              </a:buClr>
              <a:buSzPct val="1000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解決法：距離に比例して輪郭線の太さを変える</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694" name="Google Shape;694;g2f01585d48f_1_38"/>
          <p:cNvSpPr txBox="1"/>
          <p:nvPr/>
        </p:nvSpPr>
        <p:spPr>
          <a:xfrm>
            <a:off x="426758" y="652074"/>
            <a:ext cx="82905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この問題を解決するためには、シェーダー内の処理で</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カメラと頂点</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の間の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距離に比例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して背面メッシュの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押し出し距離が大きく</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なるようにします。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こうすることで、アップの時は背面メッシュの押し出し距離が相対的に短く、距離が離れるにつれて背面メッシュが大きく押し出されるようになります。結果として、アップ、ロングどちらの構図でも画面上で</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適切なピクセル</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数の線の太さを得られるようになります。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695" name="Google Shape;695;g2f01585d48f_1_38"/>
          <p:cNvSpPr/>
          <p:nvPr/>
        </p:nvSpPr>
        <p:spPr>
          <a:xfrm>
            <a:off x="338625" y="2067300"/>
            <a:ext cx="3870000" cy="2333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pic>
        <p:nvPicPr>
          <p:cNvPr id="696" name="Google Shape;696;g2f01585d48f_1_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33704" y="2060775"/>
            <a:ext cx="2149198" cy="2333775"/>
          </a:xfrm>
          <a:prstGeom prst="rect">
            <a:avLst/>
          </a:prstGeom>
          <a:noFill/>
          <a:ln w="9525" cap="flat" cmpd="sng">
            <a:solidFill>
              <a:schemeClr val="dk1"/>
            </a:solidFill>
            <a:prstDash val="solid"/>
            <a:round/>
            <a:headEnd type="none" w="sm" len="sm"/>
            <a:tailEnd type="none" w="sm" len="sm"/>
          </a:ln>
        </p:spPr>
      </p:pic>
      <p:pic>
        <p:nvPicPr>
          <p:cNvPr id="697" name="Google Shape;697;g2f01585d48f_1_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46563" y="2060775"/>
            <a:ext cx="2149198" cy="2333775"/>
          </a:xfrm>
          <a:prstGeom prst="rect">
            <a:avLst/>
          </a:prstGeom>
          <a:noFill/>
          <a:ln w="9525" cap="flat" cmpd="sng">
            <a:solidFill>
              <a:schemeClr val="dk1"/>
            </a:solidFill>
            <a:prstDash val="solid"/>
            <a:round/>
            <a:headEnd type="none" w="sm" len="sm"/>
            <a:tailEnd type="none" w="sm" len="sm"/>
          </a:ln>
        </p:spPr>
      </p:pic>
      <p:cxnSp>
        <p:nvCxnSpPr>
          <p:cNvPr id="698" name="Google Shape;698;g2f01585d48f_1_38"/>
          <p:cNvCxnSpPr>
            <a:stCxn id="699" idx="3"/>
          </p:cNvCxnSpPr>
          <p:nvPr/>
        </p:nvCxnSpPr>
        <p:spPr>
          <a:xfrm flipH="1">
            <a:off x="2698450" y="3249863"/>
            <a:ext cx="968700" cy="200400"/>
          </a:xfrm>
          <a:prstGeom prst="straightConnector1">
            <a:avLst/>
          </a:prstGeom>
          <a:noFill/>
          <a:ln w="9525" cap="flat" cmpd="sng">
            <a:solidFill>
              <a:srgbClr val="4A86E8"/>
            </a:solidFill>
            <a:prstDash val="solid"/>
            <a:round/>
            <a:headEnd type="none" w="sm" len="sm"/>
            <a:tailEnd type="triangle" w="med" len="med"/>
          </a:ln>
        </p:spPr>
      </p:cxnSp>
      <p:sp>
        <p:nvSpPr>
          <p:cNvPr id="700" name="Google Shape;700;g2f01585d48f_1_38"/>
          <p:cNvSpPr/>
          <p:nvPr/>
        </p:nvSpPr>
        <p:spPr>
          <a:xfrm>
            <a:off x="649600" y="2488288"/>
            <a:ext cx="827400" cy="827400"/>
          </a:xfrm>
          <a:prstGeom prst="ellipse">
            <a:avLst/>
          </a:prstGeom>
          <a:solidFill>
            <a:schemeClr val="lt2"/>
          </a:solidFill>
          <a:ln w="1524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cxnSp>
        <p:nvCxnSpPr>
          <p:cNvPr id="701" name="Google Shape;701;g2f01585d48f_1_38"/>
          <p:cNvCxnSpPr>
            <a:stCxn id="699" idx="3"/>
          </p:cNvCxnSpPr>
          <p:nvPr/>
        </p:nvCxnSpPr>
        <p:spPr>
          <a:xfrm rot="10800000">
            <a:off x="1548550" y="2877863"/>
            <a:ext cx="2118600" cy="372000"/>
          </a:xfrm>
          <a:prstGeom prst="straightConnector1">
            <a:avLst/>
          </a:prstGeom>
          <a:noFill/>
          <a:ln w="9525" cap="flat" cmpd="sng">
            <a:solidFill>
              <a:srgbClr val="4A86E8"/>
            </a:solidFill>
            <a:prstDash val="solid"/>
            <a:round/>
            <a:headEnd type="none" w="sm" len="sm"/>
            <a:tailEnd type="triangle" w="med" len="med"/>
          </a:ln>
        </p:spPr>
      </p:cxnSp>
      <p:sp>
        <p:nvSpPr>
          <p:cNvPr id="702" name="Google Shape;702;g2f01585d48f_1_38"/>
          <p:cNvSpPr/>
          <p:nvPr/>
        </p:nvSpPr>
        <p:spPr>
          <a:xfrm>
            <a:off x="1977700" y="3244419"/>
            <a:ext cx="684300" cy="684300"/>
          </a:xfrm>
          <a:prstGeom prst="ellipse">
            <a:avLst/>
          </a:prstGeom>
          <a:solidFill>
            <a:schemeClr val="lt2"/>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cxnSp>
        <p:nvCxnSpPr>
          <p:cNvPr id="703" name="Google Shape;703;g2f01585d48f_1_38"/>
          <p:cNvCxnSpPr/>
          <p:nvPr/>
        </p:nvCxnSpPr>
        <p:spPr>
          <a:xfrm rot="10800000" flipH="1">
            <a:off x="2318950" y="3067930"/>
            <a:ext cx="300" cy="220800"/>
          </a:xfrm>
          <a:prstGeom prst="straightConnector1">
            <a:avLst/>
          </a:prstGeom>
          <a:noFill/>
          <a:ln w="19050" cap="flat" cmpd="sng">
            <a:solidFill>
              <a:srgbClr val="00FF00"/>
            </a:solidFill>
            <a:prstDash val="solid"/>
            <a:round/>
            <a:headEnd type="none" w="sm" len="sm"/>
            <a:tailEnd type="triangle" w="med" len="med"/>
          </a:ln>
        </p:spPr>
      </p:cxnSp>
      <p:cxnSp>
        <p:nvCxnSpPr>
          <p:cNvPr id="704" name="Google Shape;704;g2f01585d48f_1_38"/>
          <p:cNvCxnSpPr/>
          <p:nvPr/>
        </p:nvCxnSpPr>
        <p:spPr>
          <a:xfrm rot="10800000">
            <a:off x="1063300" y="2276343"/>
            <a:ext cx="0" cy="290400"/>
          </a:xfrm>
          <a:prstGeom prst="straightConnector1">
            <a:avLst/>
          </a:prstGeom>
          <a:noFill/>
          <a:ln w="19050" cap="flat" cmpd="sng">
            <a:solidFill>
              <a:srgbClr val="00FF00"/>
            </a:solidFill>
            <a:prstDash val="solid"/>
            <a:round/>
            <a:headEnd type="none" w="sm" len="sm"/>
            <a:tailEnd type="triangle" w="med" len="med"/>
          </a:ln>
        </p:spPr>
      </p:cxnSp>
      <p:sp>
        <p:nvSpPr>
          <p:cNvPr id="705" name="Google Shape;705;g2f01585d48f_1_38"/>
          <p:cNvSpPr txBox="1"/>
          <p:nvPr/>
        </p:nvSpPr>
        <p:spPr>
          <a:xfrm>
            <a:off x="359325" y="4028775"/>
            <a:ext cx="38493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視点からの距離に応じて押し出し距離を変える</a:t>
            </a:r>
            <a:endParaRPr sz="11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grpSp>
        <p:nvGrpSpPr>
          <p:cNvPr id="706" name="Google Shape;706;g2f01585d48f_1_38"/>
          <p:cNvGrpSpPr/>
          <p:nvPr/>
        </p:nvGrpSpPr>
        <p:grpSpPr>
          <a:xfrm>
            <a:off x="3667150" y="3136913"/>
            <a:ext cx="428275" cy="225900"/>
            <a:chOff x="3676575" y="2809450"/>
            <a:chExt cx="428275" cy="225900"/>
          </a:xfrm>
        </p:grpSpPr>
        <p:sp>
          <p:nvSpPr>
            <p:cNvPr id="699" name="Google Shape;699;g2f01585d48f_1_38"/>
            <p:cNvSpPr/>
            <p:nvPr/>
          </p:nvSpPr>
          <p:spPr>
            <a:xfrm rot="5400000">
              <a:off x="3710925" y="2790400"/>
              <a:ext cx="195300" cy="264000"/>
            </a:xfrm>
            <a:prstGeom prst="triangl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07" name="Google Shape;707;g2f01585d48f_1_38"/>
            <p:cNvSpPr/>
            <p:nvPr/>
          </p:nvSpPr>
          <p:spPr>
            <a:xfrm>
              <a:off x="3826750" y="2809450"/>
              <a:ext cx="278100" cy="225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sp>
        <p:nvSpPr>
          <p:cNvPr id="708" name="Google Shape;708;g2f01585d48f_1_38"/>
          <p:cNvSpPr/>
          <p:nvPr/>
        </p:nvSpPr>
        <p:spPr>
          <a:xfrm>
            <a:off x="1442800" y="4571425"/>
            <a:ext cx="6067200" cy="354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09" name="Google Shape;709;g2f01585d48f_1_38"/>
          <p:cNvSpPr txBox="1"/>
          <p:nvPr/>
        </p:nvSpPr>
        <p:spPr>
          <a:xfrm>
            <a:off x="1451672" y="4592003"/>
            <a:ext cx="60498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これで万事解決！......ではない！</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g2f0bcc14527_0_12"/>
          <p:cNvSpPr/>
          <p:nvPr/>
        </p:nvSpPr>
        <p:spPr>
          <a:xfrm>
            <a:off x="414600" y="607575"/>
            <a:ext cx="8314800" cy="833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16" name="Google Shape;716;g2f0bcc14527_0_12"/>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ct val="1000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ちょっと待て！距離だけじゃない！FOVも！</a:t>
            </a:r>
            <a:endParaRPr sz="2800">
              <a:solidFill>
                <a:schemeClr val="lt1"/>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lt1"/>
              </a:buClr>
              <a:buSzPct val="100000"/>
              <a:buFont typeface="Arial"/>
              <a:buNone/>
            </a:pP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717" name="Google Shape;717;g2f0bcc14527_0_12"/>
          <p:cNvSpPr txBox="1"/>
          <p:nvPr/>
        </p:nvSpPr>
        <p:spPr>
          <a:xfrm>
            <a:off x="449083" y="644850"/>
            <a:ext cx="82905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FOV（Field Of View）＝視野角は、おおざっぱにいうとカメラの視界の幅です。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対象までの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距離が同じでも視野角が違えば</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、見える範囲が変化し、それにつられて被写体も</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大きく映ったり小さく映ったり</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718" name="Google Shape;718;g2f0bcc14527_0_12"/>
          <p:cNvSpPr/>
          <p:nvPr/>
        </p:nvSpPr>
        <p:spPr>
          <a:xfrm>
            <a:off x="4738786" y="3771695"/>
            <a:ext cx="2538900" cy="514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19" name="Google Shape;719;g2f0bcc14527_0_12"/>
          <p:cNvSpPr txBox="1"/>
          <p:nvPr/>
        </p:nvSpPr>
        <p:spPr>
          <a:xfrm>
            <a:off x="4771512" y="3795103"/>
            <a:ext cx="2462400" cy="46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カメラ距離：</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９</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m</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400" b="1" i="0" u="none" strike="noStrike" cap="none">
                <a:solidFill>
                  <a:srgbClr val="FF0000"/>
                </a:solidFill>
                <a:latin typeface="メイリオ" panose="020B0604030504040204" pitchFamily="50" charset="-128"/>
                <a:ea typeface="メイリオ" panose="020B0604030504040204" pitchFamily="50" charset="-128"/>
                <a:sym typeface="Arial"/>
              </a:rPr>
              <a:t>FOV：１５°</a:t>
            </a:r>
            <a:endParaRPr sz="1400" b="1" i="0" u="none" strike="noStrike" cap="none">
              <a:solidFill>
                <a:srgbClr val="FF0000"/>
              </a:solidFill>
              <a:latin typeface="メイリオ" panose="020B0604030504040204" pitchFamily="50" charset="-128"/>
              <a:ea typeface="メイリオ" panose="020B0604030504040204" pitchFamily="50" charset="-128"/>
              <a:sym typeface="Arial"/>
            </a:endParaRPr>
          </a:p>
        </p:txBody>
      </p:sp>
      <p:sp>
        <p:nvSpPr>
          <p:cNvPr id="720" name="Google Shape;720;g2f0bcc14527_0_12"/>
          <p:cNvSpPr/>
          <p:nvPr/>
        </p:nvSpPr>
        <p:spPr>
          <a:xfrm>
            <a:off x="7217099" y="1551850"/>
            <a:ext cx="1678800" cy="2734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21" name="Google Shape;721;g2f0bcc14527_0_12"/>
          <p:cNvSpPr/>
          <p:nvPr/>
        </p:nvSpPr>
        <p:spPr>
          <a:xfrm>
            <a:off x="2836725" y="1551850"/>
            <a:ext cx="1807500" cy="2734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pic>
        <p:nvPicPr>
          <p:cNvPr id="722" name="Google Shape;722;g2f0bcc14527_0_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38250" y="1551824"/>
            <a:ext cx="2539915" cy="2219869"/>
          </a:xfrm>
          <a:prstGeom prst="rect">
            <a:avLst/>
          </a:prstGeom>
          <a:noFill/>
          <a:ln w="9525" cap="flat" cmpd="sng">
            <a:solidFill>
              <a:schemeClr val="dk1"/>
            </a:solidFill>
            <a:prstDash val="solid"/>
            <a:round/>
            <a:headEnd type="none" w="sm" len="sm"/>
            <a:tailEnd type="none" w="sm" len="sm"/>
          </a:ln>
        </p:spPr>
      </p:pic>
      <p:pic>
        <p:nvPicPr>
          <p:cNvPr id="723" name="Google Shape;723;g2f0bcc14527_0_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4311" y="1551824"/>
            <a:ext cx="2539915" cy="2219869"/>
          </a:xfrm>
          <a:prstGeom prst="rect">
            <a:avLst/>
          </a:prstGeom>
          <a:noFill/>
          <a:ln w="9525" cap="flat" cmpd="sng">
            <a:solidFill>
              <a:schemeClr val="dk1"/>
            </a:solidFill>
            <a:prstDash val="solid"/>
            <a:round/>
            <a:headEnd type="none" w="sm" len="sm"/>
            <a:tailEnd type="none" w="sm" len="sm"/>
          </a:ln>
        </p:spPr>
      </p:pic>
      <p:sp>
        <p:nvSpPr>
          <p:cNvPr id="724" name="Google Shape;724;g2f0bcc14527_0_12"/>
          <p:cNvSpPr/>
          <p:nvPr/>
        </p:nvSpPr>
        <p:spPr>
          <a:xfrm>
            <a:off x="324582" y="3783199"/>
            <a:ext cx="2538900" cy="514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25" name="Google Shape;725;g2f0bcc14527_0_12"/>
          <p:cNvSpPr txBox="1"/>
          <p:nvPr/>
        </p:nvSpPr>
        <p:spPr>
          <a:xfrm>
            <a:off x="357308" y="3806608"/>
            <a:ext cx="2462400" cy="46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カメラ距離：</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９</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m</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ctr" rtl="0">
              <a:lnSpc>
                <a:spcPct val="100000"/>
              </a:lnSpc>
              <a:spcBef>
                <a:spcPts val="0"/>
              </a:spcBef>
              <a:spcAft>
                <a:spcPts val="0"/>
              </a:spcAft>
              <a:buClr>
                <a:srgbClr val="000000"/>
              </a:buClr>
              <a:buSzPts val="1100"/>
              <a:buFont typeface="Arial"/>
              <a:buNone/>
            </a:pPr>
            <a:r>
              <a:rPr lang="ja-JP" sz="1400" b="1" i="0" u="none" strike="noStrike" cap="none">
                <a:solidFill>
                  <a:srgbClr val="FF0000"/>
                </a:solidFill>
                <a:latin typeface="メイリオ" panose="020B0604030504040204" pitchFamily="50" charset="-128"/>
                <a:ea typeface="メイリオ" panose="020B0604030504040204" pitchFamily="50" charset="-128"/>
                <a:sym typeface="Arial"/>
              </a:rPr>
              <a:t>FOV：５５°</a:t>
            </a:r>
            <a:endParaRPr sz="1400" b="1" i="0" u="none" strike="noStrike" cap="none">
              <a:solidFill>
                <a:srgbClr val="FF0000"/>
              </a:solidFill>
              <a:latin typeface="メイリオ" panose="020B0604030504040204" pitchFamily="50" charset="-128"/>
              <a:ea typeface="メイリオ" panose="020B0604030504040204" pitchFamily="50" charset="-128"/>
              <a:sym typeface="Arial"/>
            </a:endParaRPr>
          </a:p>
        </p:txBody>
      </p:sp>
      <p:grpSp>
        <p:nvGrpSpPr>
          <p:cNvPr id="726" name="Google Shape;726;g2f0bcc14527_0_12"/>
          <p:cNvGrpSpPr/>
          <p:nvPr/>
        </p:nvGrpSpPr>
        <p:grpSpPr>
          <a:xfrm>
            <a:off x="7869282" y="2215151"/>
            <a:ext cx="441717" cy="233623"/>
            <a:chOff x="3359632" y="2218801"/>
            <a:chExt cx="441717" cy="233623"/>
          </a:xfrm>
        </p:grpSpPr>
        <p:sp>
          <p:nvSpPr>
            <p:cNvPr id="727" name="Google Shape;727;g2f0bcc14527_0_12"/>
            <p:cNvSpPr/>
            <p:nvPr/>
          </p:nvSpPr>
          <p:spPr>
            <a:xfrm>
              <a:off x="3359632" y="2218801"/>
              <a:ext cx="441717" cy="177645"/>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28" name="Google Shape;728;g2f0bcc14527_0_12"/>
            <p:cNvSpPr/>
            <p:nvPr/>
          </p:nvSpPr>
          <p:spPr>
            <a:xfrm>
              <a:off x="3498325" y="2274824"/>
              <a:ext cx="169500" cy="1776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grpSp>
        <p:nvGrpSpPr>
          <p:cNvPr id="729" name="Google Shape;729;g2f0bcc14527_0_12"/>
          <p:cNvGrpSpPr/>
          <p:nvPr/>
        </p:nvGrpSpPr>
        <p:grpSpPr>
          <a:xfrm>
            <a:off x="8007974" y="3550435"/>
            <a:ext cx="164319" cy="339887"/>
            <a:chOff x="3404900" y="3722850"/>
            <a:chExt cx="260700" cy="526875"/>
          </a:xfrm>
        </p:grpSpPr>
        <p:sp>
          <p:nvSpPr>
            <p:cNvPr id="730" name="Google Shape;730;g2f0bcc14527_0_12"/>
            <p:cNvSpPr/>
            <p:nvPr/>
          </p:nvSpPr>
          <p:spPr>
            <a:xfrm>
              <a:off x="3421950" y="3722850"/>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31" name="Google Shape;731;g2f0bcc14527_0_12"/>
            <p:cNvSpPr/>
            <p:nvPr/>
          </p:nvSpPr>
          <p:spPr>
            <a:xfrm>
              <a:off x="3404900" y="3853125"/>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cxnSp>
        <p:nvCxnSpPr>
          <p:cNvPr id="732" name="Google Shape;732;g2f0bcc14527_0_12"/>
          <p:cNvCxnSpPr/>
          <p:nvPr/>
        </p:nvCxnSpPr>
        <p:spPr>
          <a:xfrm flipH="1">
            <a:off x="8160675" y="2042350"/>
            <a:ext cx="255000" cy="1502100"/>
          </a:xfrm>
          <a:prstGeom prst="straightConnector1">
            <a:avLst/>
          </a:prstGeom>
          <a:noFill/>
          <a:ln w="19050" cap="flat" cmpd="sng">
            <a:solidFill>
              <a:srgbClr val="FF0000"/>
            </a:solidFill>
            <a:prstDash val="solid"/>
            <a:round/>
            <a:headEnd type="none" w="sm" len="sm"/>
            <a:tailEnd type="none" w="sm" len="sm"/>
          </a:ln>
        </p:spPr>
      </p:cxnSp>
      <p:cxnSp>
        <p:nvCxnSpPr>
          <p:cNvPr id="733" name="Google Shape;733;g2f0bcc14527_0_12"/>
          <p:cNvCxnSpPr/>
          <p:nvPr/>
        </p:nvCxnSpPr>
        <p:spPr>
          <a:xfrm>
            <a:off x="7743925" y="2022600"/>
            <a:ext cx="275100" cy="1532400"/>
          </a:xfrm>
          <a:prstGeom prst="straightConnector1">
            <a:avLst/>
          </a:prstGeom>
          <a:noFill/>
          <a:ln w="19050" cap="flat" cmpd="sng">
            <a:solidFill>
              <a:srgbClr val="FF0000"/>
            </a:solidFill>
            <a:prstDash val="solid"/>
            <a:round/>
            <a:headEnd type="none" w="sm" len="sm"/>
            <a:tailEnd type="none" w="sm" len="sm"/>
          </a:ln>
        </p:spPr>
      </p:cxnSp>
      <p:grpSp>
        <p:nvGrpSpPr>
          <p:cNvPr id="734" name="Google Shape;734;g2f0bcc14527_0_12"/>
          <p:cNvGrpSpPr/>
          <p:nvPr/>
        </p:nvGrpSpPr>
        <p:grpSpPr>
          <a:xfrm>
            <a:off x="3685249" y="3570185"/>
            <a:ext cx="164319" cy="339887"/>
            <a:chOff x="3404900" y="3722850"/>
            <a:chExt cx="260700" cy="526875"/>
          </a:xfrm>
        </p:grpSpPr>
        <p:sp>
          <p:nvSpPr>
            <p:cNvPr id="735" name="Google Shape;735;g2f0bcc14527_0_12"/>
            <p:cNvSpPr/>
            <p:nvPr/>
          </p:nvSpPr>
          <p:spPr>
            <a:xfrm>
              <a:off x="3421950" y="3722850"/>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36" name="Google Shape;736;g2f0bcc14527_0_12"/>
            <p:cNvSpPr/>
            <p:nvPr/>
          </p:nvSpPr>
          <p:spPr>
            <a:xfrm>
              <a:off x="3404900" y="3853125"/>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cxnSp>
        <p:nvCxnSpPr>
          <p:cNvPr id="737" name="Google Shape;737;g2f0bcc14527_0_12"/>
          <p:cNvCxnSpPr/>
          <p:nvPr/>
        </p:nvCxnSpPr>
        <p:spPr>
          <a:xfrm flipH="1">
            <a:off x="3837875" y="2139100"/>
            <a:ext cx="644700" cy="1425300"/>
          </a:xfrm>
          <a:prstGeom prst="straightConnector1">
            <a:avLst/>
          </a:prstGeom>
          <a:noFill/>
          <a:ln w="19050" cap="flat" cmpd="sng">
            <a:solidFill>
              <a:srgbClr val="FF0000"/>
            </a:solidFill>
            <a:prstDash val="solid"/>
            <a:round/>
            <a:headEnd type="none" w="sm" len="sm"/>
            <a:tailEnd type="none" w="sm" len="sm"/>
          </a:ln>
        </p:spPr>
      </p:cxnSp>
      <p:cxnSp>
        <p:nvCxnSpPr>
          <p:cNvPr id="738" name="Google Shape;738;g2f0bcc14527_0_12"/>
          <p:cNvCxnSpPr/>
          <p:nvPr/>
        </p:nvCxnSpPr>
        <p:spPr>
          <a:xfrm>
            <a:off x="3002775" y="2110750"/>
            <a:ext cx="693600" cy="1464000"/>
          </a:xfrm>
          <a:prstGeom prst="straightConnector1">
            <a:avLst/>
          </a:prstGeom>
          <a:noFill/>
          <a:ln w="19050" cap="flat" cmpd="sng">
            <a:solidFill>
              <a:srgbClr val="FF0000"/>
            </a:solidFill>
            <a:prstDash val="solid"/>
            <a:round/>
            <a:headEnd type="none" w="sm" len="sm"/>
            <a:tailEnd type="none" w="sm" len="sm"/>
          </a:ln>
        </p:spPr>
      </p:cxnSp>
      <p:grpSp>
        <p:nvGrpSpPr>
          <p:cNvPr id="739" name="Google Shape;739;g2f0bcc14527_0_12"/>
          <p:cNvGrpSpPr/>
          <p:nvPr/>
        </p:nvGrpSpPr>
        <p:grpSpPr>
          <a:xfrm>
            <a:off x="3540957" y="2215151"/>
            <a:ext cx="441600" cy="233623"/>
            <a:chOff x="3359632" y="2218801"/>
            <a:chExt cx="441600" cy="233623"/>
          </a:xfrm>
        </p:grpSpPr>
        <p:sp>
          <p:nvSpPr>
            <p:cNvPr id="740" name="Google Shape;740;g2f0bcc14527_0_12"/>
            <p:cNvSpPr/>
            <p:nvPr/>
          </p:nvSpPr>
          <p:spPr>
            <a:xfrm>
              <a:off x="3359632" y="2218801"/>
              <a:ext cx="441600" cy="1776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41" name="Google Shape;741;g2f0bcc14527_0_12"/>
            <p:cNvSpPr/>
            <p:nvPr/>
          </p:nvSpPr>
          <p:spPr>
            <a:xfrm>
              <a:off x="3498325" y="2274824"/>
              <a:ext cx="169500" cy="1776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sp>
        <p:nvSpPr>
          <p:cNvPr id="742" name="Google Shape;742;g2f0bcc14527_0_12"/>
          <p:cNvSpPr/>
          <p:nvPr/>
        </p:nvSpPr>
        <p:spPr>
          <a:xfrm>
            <a:off x="352075" y="4407950"/>
            <a:ext cx="8484300" cy="576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43" name="Google Shape;743;g2f0bcc14527_0_12"/>
          <p:cNvSpPr txBox="1"/>
          <p:nvPr/>
        </p:nvSpPr>
        <p:spPr>
          <a:xfrm>
            <a:off x="364473" y="4441525"/>
            <a:ext cx="84597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上図にて、カメラと被写体の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距離が一定</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でも、FOVの違いによって被写体の大きさが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違って見える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のがわかると思います。背面法アウトラインでは、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この差にも対応</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しないといけません。</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2f0bcc14527_0_30"/>
          <p:cNvSpPr/>
          <p:nvPr/>
        </p:nvSpPr>
        <p:spPr>
          <a:xfrm>
            <a:off x="414600" y="566775"/>
            <a:ext cx="8314800" cy="711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50" name="Google Shape;750;g2f0bcc14527_0_30"/>
          <p:cNvSpPr txBox="1">
            <a:spLocks noGrp="1"/>
          </p:cNvSpPr>
          <p:nvPr>
            <p:ph type="ctrTitle"/>
          </p:nvPr>
        </p:nvSpPr>
        <p:spPr>
          <a:xfrm>
            <a:off x="811613" y="53137"/>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FOVによるズームインで発生する問題</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751" name="Google Shape;751;g2f0bcc14527_0_30"/>
          <p:cNvSpPr txBox="1"/>
          <p:nvPr/>
        </p:nvSpPr>
        <p:spPr>
          <a:xfrm>
            <a:off x="426758" y="645525"/>
            <a:ext cx="8290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FOVを絞ることで遠いキャラに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ズームイン</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した場合、</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特に工夫しなければ輪郭線は太く表示</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されてしまいます。カメラからの距離を考慮して押し出し幅を変えているからです。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752" name="Google Shape;752;g2f0bcc14527_0_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2087" y="1364188"/>
            <a:ext cx="4033976" cy="3072438"/>
          </a:xfrm>
          <a:prstGeom prst="rect">
            <a:avLst/>
          </a:prstGeom>
          <a:noFill/>
          <a:ln w="9525" cap="flat" cmpd="sng">
            <a:solidFill>
              <a:schemeClr val="dk1"/>
            </a:solidFill>
            <a:prstDash val="solid"/>
            <a:round/>
            <a:headEnd type="none" w="sm" len="sm"/>
            <a:tailEnd type="none" w="sm" len="sm"/>
          </a:ln>
        </p:spPr>
      </p:pic>
      <p:sp>
        <p:nvSpPr>
          <p:cNvPr id="753" name="Google Shape;753;g2f0bcc14527_0_30"/>
          <p:cNvSpPr txBox="1"/>
          <p:nvPr/>
        </p:nvSpPr>
        <p:spPr>
          <a:xfrm>
            <a:off x="530432" y="1364188"/>
            <a:ext cx="28602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FOV：35°</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距離：9m</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754" name="Google Shape;754;g2f0bcc14527_0_30"/>
          <p:cNvSpPr/>
          <p:nvPr/>
        </p:nvSpPr>
        <p:spPr>
          <a:xfrm>
            <a:off x="441725" y="4601200"/>
            <a:ext cx="8290500" cy="425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pic>
        <p:nvPicPr>
          <p:cNvPr id="755" name="Google Shape;755;g2f0bcc14527_0_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47944" y="1364188"/>
            <a:ext cx="4033972" cy="3072449"/>
          </a:xfrm>
          <a:prstGeom prst="rect">
            <a:avLst/>
          </a:prstGeom>
          <a:noFill/>
          <a:ln w="9525" cap="flat" cmpd="sng">
            <a:solidFill>
              <a:srgbClr val="FF0000"/>
            </a:solidFill>
            <a:prstDash val="solid"/>
            <a:round/>
            <a:headEnd type="none" w="sm" len="sm"/>
            <a:tailEnd type="none" w="sm" len="sm"/>
          </a:ln>
        </p:spPr>
      </p:pic>
      <p:sp>
        <p:nvSpPr>
          <p:cNvPr id="756" name="Google Shape;756;g2f0bcc14527_0_30"/>
          <p:cNvSpPr txBox="1"/>
          <p:nvPr/>
        </p:nvSpPr>
        <p:spPr>
          <a:xfrm>
            <a:off x="4686818" y="1364188"/>
            <a:ext cx="1974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FOV：</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8</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chemeClr val="dk1"/>
              </a:buClr>
              <a:buSzPts val="11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距離：9m</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757" name="Google Shape;757;g2f0bcc14527_0_30"/>
          <p:cNvSpPr txBox="1"/>
          <p:nvPr/>
        </p:nvSpPr>
        <p:spPr>
          <a:xfrm>
            <a:off x="517255" y="4601200"/>
            <a:ext cx="83610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カメラ距離による調整とは別に、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FOVによっても押し出し幅を調整</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する必要があります。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758" name="Google Shape;758;g2f0bcc14527_0_30"/>
          <p:cNvSpPr/>
          <p:nvPr/>
        </p:nvSpPr>
        <p:spPr>
          <a:xfrm>
            <a:off x="2100475" y="2635138"/>
            <a:ext cx="757200" cy="6093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59" name="Google Shape;759;g2f0bcc14527_0_30"/>
          <p:cNvSpPr/>
          <p:nvPr/>
        </p:nvSpPr>
        <p:spPr>
          <a:xfrm>
            <a:off x="4418550" y="3168088"/>
            <a:ext cx="306900" cy="244800"/>
          </a:xfrm>
          <a:prstGeom prst="rightArrow">
            <a:avLst>
              <a:gd name="adj1" fmla="val 50000"/>
              <a:gd name="adj2" fmla="val 70527"/>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60" name="Google Shape;760;g2f0bcc14527_0_30"/>
          <p:cNvSpPr txBox="1"/>
          <p:nvPr/>
        </p:nvSpPr>
        <p:spPr>
          <a:xfrm>
            <a:off x="3890100" y="2690025"/>
            <a:ext cx="1363800" cy="400200"/>
          </a:xfrm>
          <a:prstGeom prst="rect">
            <a:avLst/>
          </a:prstGeom>
          <a:solidFill>
            <a:srgbClr val="000000">
              <a:alpha val="62745"/>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a:solidFill>
                  <a:srgbClr val="FF0000"/>
                </a:solidFill>
                <a:latin typeface="メイリオ" panose="020B0604030504040204" pitchFamily="50" charset="-128"/>
                <a:ea typeface="メイリオ" panose="020B0604030504040204" pitchFamily="50" charset="-128"/>
                <a:sym typeface="Arial"/>
              </a:rPr>
              <a:t>ズームイン！</a:t>
            </a:r>
            <a:endParaRPr sz="1400" b="1" i="0" u="none" strike="noStrike" cap="none">
              <a:solidFill>
                <a:srgbClr val="FF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27fb18a5ba7_0_34"/>
          <p:cNvSpPr/>
          <p:nvPr/>
        </p:nvSpPr>
        <p:spPr>
          <a:xfrm>
            <a:off x="425250" y="1717050"/>
            <a:ext cx="4393200" cy="3091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67" name="Google Shape;767;g27fb18a5ba7_0_34"/>
          <p:cNvSpPr/>
          <p:nvPr/>
        </p:nvSpPr>
        <p:spPr>
          <a:xfrm rot="10800000">
            <a:off x="2763300" y="3078913"/>
            <a:ext cx="1528800" cy="1528800"/>
          </a:xfrm>
          <a:prstGeom prst="pie">
            <a:avLst>
              <a:gd name="adj1" fmla="val 0"/>
              <a:gd name="adj2" fmla="val 10807592"/>
            </a:avLst>
          </a:prstGeom>
          <a:solidFill>
            <a:srgbClr val="CCCCC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68" name="Google Shape;768;g27fb18a5ba7_0_34"/>
          <p:cNvSpPr/>
          <p:nvPr/>
        </p:nvSpPr>
        <p:spPr>
          <a:xfrm>
            <a:off x="414600" y="642975"/>
            <a:ext cx="8314800" cy="9309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69" name="Google Shape;769;g27fb18a5ba7_0_34"/>
          <p:cNvSpPr txBox="1">
            <a:spLocks noGrp="1"/>
          </p:cNvSpPr>
          <p:nvPr>
            <p:ph type="ctrTitle"/>
          </p:nvPr>
        </p:nvSpPr>
        <p:spPr>
          <a:xfrm>
            <a:off x="749375" y="44435"/>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FOV問題への対策：三角関数で解決</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770" name="Google Shape;770;g27fb18a5ba7_0_34"/>
          <p:cNvSpPr/>
          <p:nvPr/>
        </p:nvSpPr>
        <p:spPr>
          <a:xfrm rot="5400000">
            <a:off x="532110" y="2360234"/>
            <a:ext cx="1392300" cy="1392300"/>
          </a:xfrm>
          <a:prstGeom prst="arc">
            <a:avLst>
              <a:gd name="adj1" fmla="val 14892995"/>
              <a:gd name="adj2" fmla="val 16221344"/>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71" name="Google Shape;771;g27fb18a5ba7_0_34"/>
          <p:cNvSpPr txBox="1"/>
          <p:nvPr/>
        </p:nvSpPr>
        <p:spPr>
          <a:xfrm>
            <a:off x="426758" y="725250"/>
            <a:ext cx="82905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FOVに合わせた適切な線の幅</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を求める一つの方法は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三角関数</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を用いることです。都合のいいことに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距離と角度から幅を求める「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そのものずばり」な式があります。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この式で</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カメラ距離とFOVの両方を加味</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した適切な線の太さを求めることができます。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cxnSp>
        <p:nvCxnSpPr>
          <p:cNvPr id="772" name="Google Shape;772;g27fb18a5ba7_0_34"/>
          <p:cNvCxnSpPr/>
          <p:nvPr/>
        </p:nvCxnSpPr>
        <p:spPr>
          <a:xfrm>
            <a:off x="1281150" y="3056375"/>
            <a:ext cx="2243100" cy="0"/>
          </a:xfrm>
          <a:prstGeom prst="straightConnector1">
            <a:avLst/>
          </a:prstGeom>
          <a:noFill/>
          <a:ln w="19050" cap="flat" cmpd="sng">
            <a:solidFill>
              <a:srgbClr val="FF0000"/>
            </a:solidFill>
            <a:prstDash val="solid"/>
            <a:round/>
            <a:headEnd type="none" w="sm" len="sm"/>
            <a:tailEnd type="none" w="sm" len="sm"/>
          </a:ln>
        </p:spPr>
      </p:cxnSp>
      <p:grpSp>
        <p:nvGrpSpPr>
          <p:cNvPr id="773" name="Google Shape;773;g27fb18a5ba7_0_34"/>
          <p:cNvGrpSpPr/>
          <p:nvPr/>
        </p:nvGrpSpPr>
        <p:grpSpPr>
          <a:xfrm>
            <a:off x="905278" y="2973554"/>
            <a:ext cx="331319" cy="165635"/>
            <a:chOff x="5998625" y="2189425"/>
            <a:chExt cx="676300" cy="338100"/>
          </a:xfrm>
        </p:grpSpPr>
        <p:sp>
          <p:nvSpPr>
            <p:cNvPr id="774" name="Google Shape;774;g27fb18a5ba7_0_34"/>
            <p:cNvSpPr/>
            <p:nvPr/>
          </p:nvSpPr>
          <p:spPr>
            <a:xfrm rot="-5400000">
              <a:off x="6343725" y="2154925"/>
              <a:ext cx="255300" cy="407100"/>
            </a:xfrm>
            <a:prstGeom prst="triangl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775" name="Google Shape;775;g27fb18a5ba7_0_34"/>
            <p:cNvSpPr/>
            <p:nvPr/>
          </p:nvSpPr>
          <p:spPr>
            <a:xfrm>
              <a:off x="5998625" y="2189425"/>
              <a:ext cx="448500" cy="3381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sp>
        <p:nvSpPr>
          <p:cNvPr id="776" name="Google Shape;776;g27fb18a5ba7_0_34"/>
          <p:cNvSpPr txBox="1"/>
          <p:nvPr/>
        </p:nvSpPr>
        <p:spPr>
          <a:xfrm>
            <a:off x="1895968" y="2683225"/>
            <a:ext cx="1332000" cy="41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rgbClr val="00FF00"/>
                </a:solidFill>
                <a:latin typeface="メイリオ" panose="020B0604030504040204" pitchFamily="50" charset="-128"/>
                <a:ea typeface="メイリオ" panose="020B0604030504040204" pitchFamily="50" charset="-128"/>
                <a:sym typeface="Arial"/>
              </a:rPr>
              <a:t>θ</a:t>
            </a:r>
            <a:endParaRPr sz="1000" b="0" i="0" u="none" strike="noStrike" cap="none">
              <a:solidFill>
                <a:srgbClr val="00FF00"/>
              </a:solidFill>
              <a:latin typeface="メイリオ" panose="020B0604030504040204" pitchFamily="50" charset="-128"/>
              <a:ea typeface="メイリオ" panose="020B0604030504040204" pitchFamily="50" charset="-128"/>
              <a:sym typeface="Arial"/>
            </a:endParaRPr>
          </a:p>
        </p:txBody>
      </p:sp>
      <p:sp>
        <p:nvSpPr>
          <p:cNvPr id="777" name="Google Shape;777;g27fb18a5ba7_0_34"/>
          <p:cNvSpPr txBox="1"/>
          <p:nvPr/>
        </p:nvSpPr>
        <p:spPr>
          <a:xfrm>
            <a:off x="3269575" y="2367875"/>
            <a:ext cx="33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00FFFF"/>
                </a:solidFill>
                <a:latin typeface="メイリオ" panose="020B0604030504040204" pitchFamily="50" charset="-128"/>
                <a:ea typeface="メイリオ" panose="020B0604030504040204" pitchFamily="50" charset="-128"/>
                <a:sym typeface="Arial"/>
              </a:rPr>
              <a:t>B</a:t>
            </a:r>
            <a:endParaRPr sz="1200" b="1" i="0" u="none" strike="noStrike" cap="none">
              <a:solidFill>
                <a:srgbClr val="00FFFF"/>
              </a:solidFill>
              <a:latin typeface="メイリオ" panose="020B0604030504040204" pitchFamily="50" charset="-128"/>
              <a:ea typeface="メイリオ" panose="020B0604030504040204" pitchFamily="50" charset="-128"/>
              <a:sym typeface="Arial"/>
            </a:endParaRPr>
          </a:p>
        </p:txBody>
      </p:sp>
      <p:cxnSp>
        <p:nvCxnSpPr>
          <p:cNvPr id="778" name="Google Shape;778;g27fb18a5ba7_0_34"/>
          <p:cNvCxnSpPr/>
          <p:nvPr/>
        </p:nvCxnSpPr>
        <p:spPr>
          <a:xfrm rot="10800000">
            <a:off x="3527700" y="2046125"/>
            <a:ext cx="0" cy="1020000"/>
          </a:xfrm>
          <a:prstGeom prst="straightConnector1">
            <a:avLst/>
          </a:prstGeom>
          <a:noFill/>
          <a:ln w="38100" cap="flat" cmpd="sng">
            <a:solidFill>
              <a:srgbClr val="00FFFF"/>
            </a:solidFill>
            <a:prstDash val="solid"/>
            <a:round/>
            <a:headEnd type="none" w="sm" len="sm"/>
            <a:tailEnd type="none" w="sm" len="sm"/>
          </a:ln>
        </p:spPr>
      </p:cxnSp>
      <p:cxnSp>
        <p:nvCxnSpPr>
          <p:cNvPr id="779" name="Google Shape;779;g27fb18a5ba7_0_34"/>
          <p:cNvCxnSpPr/>
          <p:nvPr/>
        </p:nvCxnSpPr>
        <p:spPr>
          <a:xfrm rot="10800000" flipH="1">
            <a:off x="1277698" y="2048672"/>
            <a:ext cx="2250000" cy="1007700"/>
          </a:xfrm>
          <a:prstGeom prst="straightConnector1">
            <a:avLst/>
          </a:prstGeom>
          <a:noFill/>
          <a:ln w="19050" cap="flat" cmpd="sng">
            <a:solidFill>
              <a:schemeClr val="lt1"/>
            </a:solidFill>
            <a:prstDash val="solid"/>
            <a:round/>
            <a:headEnd type="none" w="sm" len="sm"/>
            <a:tailEnd type="none" w="sm" len="sm"/>
          </a:ln>
        </p:spPr>
      </p:cxnSp>
      <p:sp>
        <p:nvSpPr>
          <p:cNvPr id="780" name="Google Shape;780;g27fb18a5ba7_0_34"/>
          <p:cNvSpPr txBox="1"/>
          <p:nvPr/>
        </p:nvSpPr>
        <p:spPr>
          <a:xfrm>
            <a:off x="2116025" y="2996275"/>
            <a:ext cx="331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1" i="0" u="none" strike="noStrike" cap="none">
                <a:solidFill>
                  <a:srgbClr val="FF0000"/>
                </a:solidFill>
                <a:latin typeface="メイリオ" panose="020B0604030504040204" pitchFamily="50" charset="-128"/>
                <a:ea typeface="メイリオ" panose="020B0604030504040204" pitchFamily="50" charset="-128"/>
                <a:sym typeface="Arial"/>
              </a:rPr>
              <a:t>A</a:t>
            </a:r>
            <a:endParaRPr sz="1200" b="1" i="0" u="none" strike="noStrike" cap="none">
              <a:solidFill>
                <a:srgbClr val="FF0000"/>
              </a:solidFill>
              <a:latin typeface="メイリオ" panose="020B0604030504040204" pitchFamily="50" charset="-128"/>
              <a:ea typeface="メイリオ" panose="020B0604030504040204" pitchFamily="50" charset="-128"/>
              <a:sym typeface="Arial"/>
            </a:endParaRPr>
          </a:p>
        </p:txBody>
      </p:sp>
      <p:sp>
        <p:nvSpPr>
          <p:cNvPr id="781" name="Google Shape;781;g27fb18a5ba7_0_34"/>
          <p:cNvSpPr/>
          <p:nvPr/>
        </p:nvSpPr>
        <p:spPr>
          <a:xfrm>
            <a:off x="559275" y="4127575"/>
            <a:ext cx="4086600" cy="554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82" name="Google Shape;782;g27fb18a5ba7_0_34"/>
          <p:cNvSpPr/>
          <p:nvPr/>
        </p:nvSpPr>
        <p:spPr>
          <a:xfrm>
            <a:off x="5076625" y="3208775"/>
            <a:ext cx="3746700" cy="1733100"/>
          </a:xfrm>
          <a:prstGeom prst="rect">
            <a:avLst/>
          </a:prstGeom>
          <a:solidFill>
            <a:srgbClr val="000000">
              <a:alpha val="6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83" name="Google Shape;783;g27fb18a5ba7_0_34"/>
          <p:cNvSpPr txBox="1"/>
          <p:nvPr/>
        </p:nvSpPr>
        <p:spPr>
          <a:xfrm>
            <a:off x="1978025" y="2717675"/>
            <a:ext cx="894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FF00"/>
              </a:solidFill>
              <a:latin typeface="メイリオ" panose="020B0604030504040204" pitchFamily="50" charset="-128"/>
              <a:ea typeface="メイリオ" panose="020B0604030504040204" pitchFamily="50" charset="-128"/>
              <a:sym typeface="Arial"/>
            </a:endParaRPr>
          </a:p>
        </p:txBody>
      </p:sp>
      <p:sp>
        <p:nvSpPr>
          <p:cNvPr id="784" name="Google Shape;784;g27fb18a5ba7_0_34"/>
          <p:cNvSpPr txBox="1"/>
          <p:nvPr/>
        </p:nvSpPr>
        <p:spPr>
          <a:xfrm>
            <a:off x="5113975" y="3245241"/>
            <a:ext cx="3672000" cy="169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rgbClr val="CCCCCC"/>
                </a:solidFill>
                <a:latin typeface="メイリオ" panose="020B0604030504040204" pitchFamily="50" charset="-128"/>
                <a:ea typeface="メイリオ" panose="020B0604030504040204" pitchFamily="50" charset="-128"/>
                <a:sym typeface="Arial"/>
              </a:rPr>
              <a:t>※FOVを扱う上での注意</a:t>
            </a:r>
            <a:endParaRPr sz="1300" b="0" i="0" u="none" strike="noStrike" cap="none">
              <a:solidFill>
                <a:srgbClr val="CCCCCC"/>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300"/>
              <a:buFont typeface="Arial"/>
              <a:buNone/>
            </a:pPr>
            <a:r>
              <a:rPr lang="ja-JP" sz="300" b="0" i="0" u="none" strike="noStrike" cap="none">
                <a:solidFill>
                  <a:srgbClr val="CCCCCC"/>
                </a:solidFill>
                <a:latin typeface="メイリオ" panose="020B0604030504040204" pitchFamily="50" charset="-128"/>
                <a:ea typeface="メイリオ" panose="020B0604030504040204" pitchFamily="50" charset="-128"/>
                <a:sym typeface="Arial"/>
              </a:rPr>
              <a:t>　　</a:t>
            </a:r>
            <a:endParaRPr sz="300" b="0" i="0" u="none" strike="noStrike" cap="none">
              <a:solidFill>
                <a:srgbClr val="CCCCCC"/>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100" b="1" i="0" u="none" strike="noStrike" cap="none">
                <a:solidFill>
                  <a:srgbClr val="CCCCCC"/>
                </a:solidFill>
                <a:latin typeface="メイリオ" panose="020B0604030504040204" pitchFamily="50" charset="-128"/>
                <a:ea typeface="メイリオ" panose="020B0604030504040204" pitchFamily="50" charset="-128"/>
                <a:sym typeface="Arial"/>
              </a:rPr>
              <a:t>　３DCGソフト</a:t>
            </a:r>
            <a:r>
              <a:rPr lang="ja-JP" sz="1100" b="0" i="0" u="none" strike="noStrike" cap="none">
                <a:solidFill>
                  <a:srgbClr val="CCCCCC"/>
                </a:solidFill>
                <a:latin typeface="メイリオ" panose="020B0604030504040204" pitchFamily="50" charset="-128"/>
                <a:ea typeface="メイリオ" panose="020B0604030504040204" pitchFamily="50" charset="-128"/>
                <a:sym typeface="Arial"/>
              </a:rPr>
              <a:t>のシェーダーや、</a:t>
            </a:r>
            <a:r>
              <a:rPr lang="ja-JP" sz="1100" b="1" i="0" u="none" strike="noStrike" cap="none">
                <a:solidFill>
                  <a:srgbClr val="CCCCCC"/>
                </a:solidFill>
                <a:latin typeface="メイリオ" panose="020B0604030504040204" pitchFamily="50" charset="-128"/>
                <a:ea typeface="メイリオ" panose="020B0604030504040204" pitchFamily="50" charset="-128"/>
                <a:sym typeface="Arial"/>
              </a:rPr>
              <a:t>ゲームエンジン</a:t>
            </a:r>
            <a:r>
              <a:rPr lang="ja-JP" sz="1100" b="0" i="0" u="none" strike="noStrike" cap="none">
                <a:solidFill>
                  <a:srgbClr val="CCCCCC"/>
                </a:solidFill>
                <a:latin typeface="メイリオ" panose="020B0604030504040204" pitchFamily="50" charset="-128"/>
                <a:ea typeface="メイリオ" panose="020B0604030504040204" pitchFamily="50" charset="-128"/>
                <a:sym typeface="Arial"/>
              </a:rPr>
              <a:t>のマテリアルでカメラの</a:t>
            </a:r>
            <a:r>
              <a:rPr lang="ja-JP" sz="1100" b="1" i="0" u="none" strike="noStrike" cap="none">
                <a:solidFill>
                  <a:srgbClr val="CCCCCC"/>
                </a:solidFill>
                <a:latin typeface="メイリオ" panose="020B0604030504040204" pitchFamily="50" charset="-128"/>
                <a:ea typeface="メイリオ" panose="020B0604030504040204" pitchFamily="50" charset="-128"/>
                <a:sym typeface="Arial"/>
              </a:rPr>
              <a:t>FOVの値を取得するのはちょっとややこしいので注意が必要です。</a:t>
            </a:r>
            <a:endParaRPr sz="1100" b="1" i="0" u="none" strike="noStrike" cap="none">
              <a:solidFill>
                <a:srgbClr val="CCCCCC"/>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100" b="1" i="0" u="none" strike="noStrike" cap="none">
                <a:solidFill>
                  <a:srgbClr val="CCCCCC"/>
                </a:solidFill>
                <a:latin typeface="メイリオ" panose="020B0604030504040204" pitchFamily="50" charset="-128"/>
                <a:ea typeface="メイリオ" panose="020B0604030504040204" pitchFamily="50" charset="-128"/>
                <a:sym typeface="Arial"/>
              </a:rPr>
              <a:t>　一つの方法は</a:t>
            </a:r>
            <a:r>
              <a:rPr lang="ja-JP" sz="1100" b="0" i="0" u="none" strike="noStrike" cap="none">
                <a:solidFill>
                  <a:srgbClr val="CCCCCC"/>
                </a:solidFill>
                <a:latin typeface="メイリオ" panose="020B0604030504040204" pitchFamily="50" charset="-128"/>
                <a:ea typeface="メイリオ" panose="020B0604030504040204" pitchFamily="50" charset="-128"/>
                <a:sym typeface="Arial"/>
              </a:rPr>
              <a:t>、ゲームのプログラム側で</a:t>
            </a:r>
            <a:r>
              <a:rPr lang="ja-JP" sz="1100" b="1" i="0" u="none" strike="noStrike" cap="none">
                <a:solidFill>
                  <a:srgbClr val="CCCCCC"/>
                </a:solidFill>
                <a:latin typeface="メイリオ" panose="020B0604030504040204" pitchFamily="50" charset="-128"/>
                <a:ea typeface="メイリオ" panose="020B0604030504040204" pitchFamily="50" charset="-128"/>
                <a:sym typeface="Arial"/>
              </a:rPr>
              <a:t>計算量の高い</a:t>
            </a:r>
            <a:r>
              <a:rPr lang="ja-JP" sz="1100" b="1" i="0" u="none" strike="noStrike" cap="none">
                <a:solidFill>
                  <a:srgbClr val="F1C232"/>
                </a:solidFill>
                <a:latin typeface="メイリオ" panose="020B0604030504040204" pitchFamily="50" charset="-128"/>
                <a:ea typeface="メイリオ" panose="020B0604030504040204" pitchFamily="50" charset="-128"/>
                <a:sym typeface="Arial"/>
              </a:rPr>
              <a:t>tan(FOV) </a:t>
            </a:r>
            <a:r>
              <a:rPr lang="ja-JP" sz="1100" b="0" i="0" u="none" strike="noStrike" cap="none">
                <a:solidFill>
                  <a:srgbClr val="CCCCCC"/>
                </a:solidFill>
                <a:latin typeface="メイリオ" panose="020B0604030504040204" pitchFamily="50" charset="-128"/>
                <a:ea typeface="メイリオ" panose="020B0604030504040204" pitchFamily="50" charset="-128"/>
                <a:sym typeface="Arial"/>
              </a:rPr>
              <a:t>を</a:t>
            </a:r>
            <a:r>
              <a:rPr lang="ja-JP" sz="1100" b="1" i="0" u="none" strike="noStrike" cap="none">
                <a:solidFill>
                  <a:srgbClr val="CCCCCC"/>
                </a:solidFill>
                <a:latin typeface="メイリオ" panose="020B0604030504040204" pitchFamily="50" charset="-128"/>
                <a:ea typeface="メイリオ" panose="020B0604030504040204" pitchFamily="50" charset="-128"/>
                <a:sym typeface="Arial"/>
              </a:rPr>
              <a:t>事前に計算</a:t>
            </a:r>
            <a:r>
              <a:rPr lang="ja-JP" sz="1100" b="0" i="0" u="none" strike="noStrike" cap="none">
                <a:solidFill>
                  <a:srgbClr val="CCCCCC"/>
                </a:solidFill>
                <a:latin typeface="メイリオ" panose="020B0604030504040204" pitchFamily="50" charset="-128"/>
                <a:ea typeface="メイリオ" panose="020B0604030504040204" pitchFamily="50" charset="-128"/>
                <a:sym typeface="Arial"/>
              </a:rPr>
              <a:t>しておいてから、その</a:t>
            </a:r>
            <a:r>
              <a:rPr lang="ja-JP" sz="1100" b="1" i="0" u="none" strike="noStrike" cap="none">
                <a:solidFill>
                  <a:srgbClr val="CCCCCC"/>
                </a:solidFill>
                <a:latin typeface="メイリオ" panose="020B0604030504040204" pitchFamily="50" charset="-128"/>
                <a:ea typeface="メイリオ" panose="020B0604030504040204" pitchFamily="50" charset="-128"/>
                <a:sym typeface="Arial"/>
              </a:rPr>
              <a:t>結果だけ</a:t>
            </a:r>
            <a:r>
              <a:rPr lang="ja-JP" sz="1100" b="0" i="0" u="none" strike="noStrike" cap="none">
                <a:solidFill>
                  <a:srgbClr val="CCCCCC"/>
                </a:solidFill>
                <a:latin typeface="メイリオ" panose="020B0604030504040204" pitchFamily="50" charset="-128"/>
                <a:ea typeface="メイリオ" panose="020B0604030504040204" pitchFamily="50" charset="-128"/>
                <a:sym typeface="Arial"/>
              </a:rPr>
              <a:t>をシェーダーに渡すというものです。</a:t>
            </a:r>
            <a:endParaRPr sz="1100" b="0" i="0" u="none" strike="noStrike" cap="none">
              <a:solidFill>
                <a:srgbClr val="CCCCCC"/>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CCCCCC"/>
                </a:solidFill>
                <a:latin typeface="メイリオ" panose="020B0604030504040204" pitchFamily="50" charset="-128"/>
                <a:ea typeface="メイリオ" panose="020B0604030504040204" pitchFamily="50" charset="-128"/>
                <a:sym typeface="Arial"/>
              </a:rPr>
              <a:t>　他にカメラの</a:t>
            </a:r>
            <a:r>
              <a:rPr lang="ja-JP" sz="1100" b="1" i="0" u="none" strike="noStrike" cap="none">
                <a:solidFill>
                  <a:srgbClr val="CCCCCC"/>
                </a:solidFill>
                <a:latin typeface="メイリオ" panose="020B0604030504040204" pitchFamily="50" charset="-128"/>
                <a:ea typeface="メイリオ" panose="020B0604030504040204" pitchFamily="50" charset="-128"/>
                <a:sym typeface="Arial"/>
              </a:rPr>
              <a:t>プロジェクションマトリクス</a:t>
            </a:r>
            <a:r>
              <a:rPr lang="ja-JP" sz="1100" b="0" i="0" u="none" strike="noStrike" cap="none">
                <a:solidFill>
                  <a:srgbClr val="CCCCCC"/>
                </a:solidFill>
                <a:latin typeface="メイリオ" panose="020B0604030504040204" pitchFamily="50" charset="-128"/>
                <a:ea typeface="メイリオ" panose="020B0604030504040204" pitchFamily="50" charset="-128"/>
                <a:sym typeface="Arial"/>
              </a:rPr>
              <a:t>からFOVを算出する方法もあります。(</a:t>
            </a:r>
            <a:r>
              <a:rPr lang="ja-JP" sz="1100" b="0" i="0" u="none" strike="noStrike" cap="none">
                <a:solidFill>
                  <a:srgbClr val="F1C232"/>
                </a:solidFill>
                <a:latin typeface="メイリオ" panose="020B0604030504040204" pitchFamily="50" charset="-128"/>
                <a:ea typeface="メイリオ" panose="020B0604030504040204" pitchFamily="50" charset="-128"/>
                <a:sym typeface="Arial"/>
              </a:rPr>
              <a:t>1 / Proj[0][0]</a:t>
            </a:r>
            <a:r>
              <a:rPr lang="ja-JP" sz="1100" b="0" i="0" u="none" strike="noStrike" cap="none">
                <a:solidFill>
                  <a:srgbClr val="CCCCCC"/>
                </a:solidFill>
                <a:latin typeface="メイリオ" panose="020B0604030504040204" pitchFamily="50" charset="-128"/>
                <a:ea typeface="メイリオ" panose="020B0604030504040204" pitchFamily="50" charset="-128"/>
                <a:sym typeface="Arial"/>
              </a:rPr>
              <a:t>など)</a:t>
            </a:r>
            <a:endParaRPr sz="1100" b="0" i="0" u="none" strike="noStrike" cap="none">
              <a:solidFill>
                <a:srgbClr val="CCCCCC"/>
              </a:solidFill>
              <a:latin typeface="メイリオ" panose="020B0604030504040204" pitchFamily="50" charset="-128"/>
              <a:ea typeface="メイリオ" panose="020B0604030504040204" pitchFamily="50" charset="-128"/>
              <a:sym typeface="Arial"/>
            </a:endParaRPr>
          </a:p>
        </p:txBody>
      </p:sp>
      <p:sp>
        <p:nvSpPr>
          <p:cNvPr id="785" name="Google Shape;785;g27fb18a5ba7_0_34"/>
          <p:cNvSpPr txBox="1"/>
          <p:nvPr/>
        </p:nvSpPr>
        <p:spPr>
          <a:xfrm>
            <a:off x="749375" y="4127575"/>
            <a:ext cx="30432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ja-JP" sz="2500" b="1" i="0" u="none" strike="noStrike" cap="none">
                <a:solidFill>
                  <a:srgbClr val="00FFFF"/>
                </a:solidFill>
                <a:latin typeface="メイリオ" panose="020B0604030504040204" pitchFamily="50" charset="-128"/>
                <a:ea typeface="メイリオ" panose="020B0604030504040204" pitchFamily="50" charset="-128"/>
                <a:cs typeface="Meiryo"/>
                <a:sym typeface="Meiryo"/>
              </a:rPr>
              <a:t>B</a:t>
            </a:r>
            <a:r>
              <a:rPr lang="ja-JP" sz="2500" b="1" i="0" u="none" strike="noStrike" cap="none">
                <a:solidFill>
                  <a:schemeClr val="lt1"/>
                </a:solidFill>
                <a:latin typeface="メイリオ" panose="020B0604030504040204" pitchFamily="50" charset="-128"/>
                <a:ea typeface="メイリオ" panose="020B0604030504040204" pitchFamily="50" charset="-128"/>
                <a:cs typeface="Meiryo"/>
                <a:sym typeface="Meiryo"/>
              </a:rPr>
              <a:t>＝</a:t>
            </a:r>
            <a:r>
              <a:rPr lang="ja-JP" sz="2500" b="1" i="0" u="none" strike="noStrike" cap="none">
                <a:solidFill>
                  <a:srgbClr val="FF0000"/>
                </a:solidFill>
                <a:latin typeface="メイリオ" panose="020B0604030504040204" pitchFamily="50" charset="-128"/>
                <a:ea typeface="メイリオ" panose="020B0604030504040204" pitchFamily="50" charset="-128"/>
                <a:cs typeface="Meiryo"/>
                <a:sym typeface="Meiryo"/>
              </a:rPr>
              <a:t>A</a:t>
            </a:r>
            <a:r>
              <a:rPr lang="ja-JP" sz="2500" b="1" i="0" u="none" strike="noStrike" cap="none">
                <a:solidFill>
                  <a:srgbClr val="FFFFFF"/>
                </a:solidFill>
                <a:latin typeface="メイリオ" panose="020B0604030504040204" pitchFamily="50" charset="-128"/>
                <a:ea typeface="メイリオ" panose="020B0604030504040204" pitchFamily="50" charset="-128"/>
                <a:cs typeface="Meiryo"/>
                <a:sym typeface="Meiryo"/>
              </a:rPr>
              <a:t>tan(</a:t>
            </a:r>
            <a:r>
              <a:rPr lang="ja-JP" sz="2500" b="1" i="0" u="none" strike="noStrike" cap="none">
                <a:solidFill>
                  <a:srgbClr val="00FF00"/>
                </a:solidFill>
                <a:latin typeface="メイリオ" panose="020B0604030504040204" pitchFamily="50" charset="-128"/>
                <a:ea typeface="メイリオ" panose="020B0604030504040204" pitchFamily="50" charset="-128"/>
                <a:cs typeface="Meiryo"/>
                <a:sym typeface="Meiryo"/>
              </a:rPr>
              <a:t>θ</a:t>
            </a:r>
            <a:r>
              <a:rPr lang="ja-JP" sz="2500" b="1" i="0" u="none" strike="noStrike" cap="none">
                <a:solidFill>
                  <a:schemeClr val="lt1"/>
                </a:solidFill>
                <a:latin typeface="メイリオ" panose="020B0604030504040204" pitchFamily="50" charset="-128"/>
                <a:ea typeface="メイリオ" panose="020B0604030504040204" pitchFamily="50" charset="-128"/>
                <a:cs typeface="Meiryo"/>
                <a:sym typeface="Meiryo"/>
              </a:rPr>
              <a:t>)</a:t>
            </a:r>
            <a:endParaRPr sz="2500" b="1" i="0" u="none" strike="noStrike" cap="none">
              <a:solidFill>
                <a:schemeClr val="lt1"/>
              </a:solidFill>
              <a:latin typeface="メイリオ" panose="020B0604030504040204" pitchFamily="50" charset="-128"/>
              <a:ea typeface="メイリオ" panose="020B0604030504040204" pitchFamily="50" charset="-128"/>
              <a:cs typeface="Meiryo"/>
              <a:sym typeface="Meiryo"/>
            </a:endParaRPr>
          </a:p>
        </p:txBody>
      </p:sp>
      <p:sp>
        <p:nvSpPr>
          <p:cNvPr id="786" name="Google Shape;786;g27fb18a5ba7_0_34"/>
          <p:cNvSpPr txBox="1"/>
          <p:nvPr/>
        </p:nvSpPr>
        <p:spPr>
          <a:xfrm>
            <a:off x="3570450" y="2306225"/>
            <a:ext cx="10755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FFFF"/>
                </a:solidFill>
                <a:latin typeface="メイリオ" panose="020B0604030504040204" pitchFamily="50" charset="-128"/>
                <a:ea typeface="メイリオ" panose="020B0604030504040204" pitchFamily="50" charset="-128"/>
                <a:sym typeface="Arial"/>
              </a:rPr>
              <a:t>アウトラインの</a:t>
            </a:r>
            <a:endParaRPr sz="1000" b="1" i="0" u="none" strike="noStrike" cap="none">
              <a:solidFill>
                <a:srgbClr val="00FFFF"/>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FFFF"/>
                </a:solidFill>
                <a:latin typeface="メイリオ" panose="020B0604030504040204" pitchFamily="50" charset="-128"/>
                <a:ea typeface="メイリオ" panose="020B0604030504040204" pitchFamily="50" charset="-128"/>
                <a:sym typeface="Arial"/>
              </a:rPr>
              <a:t>押し出し幅</a:t>
            </a:r>
            <a:endParaRPr sz="1000" b="1" i="0" u="none" strike="noStrike" cap="none">
              <a:solidFill>
                <a:srgbClr val="00FFFF"/>
              </a:solidFill>
              <a:latin typeface="メイリオ" panose="020B0604030504040204" pitchFamily="50" charset="-128"/>
              <a:ea typeface="メイリオ" panose="020B0604030504040204" pitchFamily="50" charset="-128"/>
              <a:sym typeface="Arial"/>
            </a:endParaRPr>
          </a:p>
        </p:txBody>
      </p:sp>
      <p:sp>
        <p:nvSpPr>
          <p:cNvPr id="787" name="Google Shape;787;g27fb18a5ba7_0_34"/>
          <p:cNvSpPr txBox="1"/>
          <p:nvPr/>
        </p:nvSpPr>
        <p:spPr>
          <a:xfrm>
            <a:off x="1918925" y="3180350"/>
            <a:ext cx="7254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0" i="0" u="none" strike="noStrike" cap="none">
                <a:solidFill>
                  <a:srgbClr val="FF0000"/>
                </a:solidFill>
                <a:latin typeface="メイリオ" panose="020B0604030504040204" pitchFamily="50" charset="-128"/>
                <a:ea typeface="メイリオ" panose="020B0604030504040204" pitchFamily="50" charset="-128"/>
                <a:sym typeface="Arial"/>
              </a:rPr>
              <a:t>（距離)</a:t>
            </a:r>
            <a:endParaRPr sz="1000" b="0" i="0" u="none" strike="noStrike" cap="none">
              <a:solidFill>
                <a:srgbClr val="FF0000"/>
              </a:solidFill>
              <a:latin typeface="メイリオ" panose="020B0604030504040204" pitchFamily="50" charset="-128"/>
              <a:ea typeface="メイリオ" panose="020B0604030504040204" pitchFamily="50" charset="-128"/>
              <a:sym typeface="Arial"/>
            </a:endParaRPr>
          </a:p>
        </p:txBody>
      </p:sp>
      <p:sp>
        <p:nvSpPr>
          <p:cNvPr id="788" name="Google Shape;788;g27fb18a5ba7_0_34"/>
          <p:cNvSpPr txBox="1"/>
          <p:nvPr/>
        </p:nvSpPr>
        <p:spPr>
          <a:xfrm>
            <a:off x="2872613" y="3351850"/>
            <a:ext cx="13320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ja-JP" sz="17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メッシュ</a:t>
            </a:r>
            <a:endParaRPr sz="17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p:txBody>
      </p:sp>
      <p:sp>
        <p:nvSpPr>
          <p:cNvPr id="789" name="Google Shape;789;g27fb18a5ba7_0_34"/>
          <p:cNvSpPr txBox="1"/>
          <p:nvPr/>
        </p:nvSpPr>
        <p:spPr>
          <a:xfrm>
            <a:off x="643200" y="3098725"/>
            <a:ext cx="6732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lt1"/>
                </a:solidFill>
                <a:latin typeface="メイリオ" panose="020B0604030504040204" pitchFamily="50" charset="-128"/>
                <a:ea typeface="メイリオ" panose="020B0604030504040204" pitchFamily="50" charset="-128"/>
                <a:sym typeface="Arial"/>
              </a:rPr>
              <a:t>カメラ</a:t>
            </a:r>
            <a:endParaRPr sz="12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
        <p:nvSpPr>
          <p:cNvPr id="790" name="Google Shape;790;g27fb18a5ba7_0_34"/>
          <p:cNvSpPr/>
          <p:nvPr/>
        </p:nvSpPr>
        <p:spPr>
          <a:xfrm>
            <a:off x="5076625" y="1717050"/>
            <a:ext cx="3746700" cy="854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791" name="Google Shape;791;g27fb18a5ba7_0_34"/>
          <p:cNvSpPr txBox="1"/>
          <p:nvPr/>
        </p:nvSpPr>
        <p:spPr>
          <a:xfrm>
            <a:off x="5082025" y="1767925"/>
            <a:ext cx="37359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要は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カメラからの距離</a:t>
            </a: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A</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に</a:t>
            </a:r>
            <a:r>
              <a:rPr lang="ja-JP" sz="1500" b="1" i="0" u="none" strike="noStrike" cap="none">
                <a:solidFill>
                  <a:srgbClr val="FFFF00"/>
                </a:solidFill>
                <a:latin typeface="メイリオ" panose="020B0604030504040204" pitchFamily="50" charset="-128"/>
                <a:ea typeface="メイリオ" panose="020B0604030504040204" pitchFamily="50" charset="-128"/>
                <a:sym typeface="Arial"/>
              </a:rPr>
              <a:t>tan(</a:t>
            </a:r>
            <a:r>
              <a:rPr lang="ja-JP" sz="1500" b="1" i="0" u="none" strike="noStrike" cap="none">
                <a:solidFill>
                  <a:srgbClr val="00FF00"/>
                </a:solidFill>
                <a:latin typeface="メイリオ" panose="020B0604030504040204" pitchFamily="50" charset="-128"/>
                <a:ea typeface="メイリオ" panose="020B0604030504040204" pitchFamily="50" charset="-128"/>
                <a:sym typeface="Arial"/>
              </a:rPr>
              <a:t>FOV/2</a:t>
            </a:r>
            <a:r>
              <a:rPr lang="ja-JP" sz="1500" b="1" i="0" u="none" strike="noStrike" cap="none">
                <a:solidFill>
                  <a:srgbClr val="FFFF00"/>
                </a:solidFill>
                <a:latin typeface="メイリオ" panose="020B0604030504040204" pitchFamily="50" charset="-128"/>
                <a:ea typeface="メイリオ" panose="020B0604030504040204" pitchFamily="50" charset="-128"/>
                <a:sym typeface="Arial"/>
              </a:rPr>
              <a:t>)</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乗算</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するようにシェーダーを組んでやれば良いわけです。</a:t>
            </a:r>
            <a:endParaRPr sz="1300" b="0" i="0" u="none" strike="noStrike" cap="none">
              <a:solidFill>
                <a:srgbClr val="CCCCCC"/>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g27fb18a5ba7_0_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44349" y="1768850"/>
            <a:ext cx="4258500" cy="2573188"/>
          </a:xfrm>
          <a:prstGeom prst="rect">
            <a:avLst/>
          </a:prstGeom>
          <a:noFill/>
          <a:ln w="9525" cap="flat" cmpd="sng">
            <a:solidFill>
              <a:schemeClr val="dk1"/>
            </a:solidFill>
            <a:prstDash val="solid"/>
            <a:round/>
            <a:headEnd type="none" w="sm" len="sm"/>
            <a:tailEnd type="none" w="sm" len="sm"/>
          </a:ln>
        </p:spPr>
      </p:pic>
      <p:sp>
        <p:nvSpPr>
          <p:cNvPr id="798" name="Google Shape;798;g27fb18a5ba7_0_72"/>
          <p:cNvSpPr/>
          <p:nvPr/>
        </p:nvSpPr>
        <p:spPr>
          <a:xfrm>
            <a:off x="414600" y="642975"/>
            <a:ext cx="8314800" cy="925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pic>
        <p:nvPicPr>
          <p:cNvPr id="799" name="Google Shape;799;g27fb18a5ba7_0_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7850" y="1771750"/>
            <a:ext cx="4258500" cy="2573185"/>
          </a:xfrm>
          <a:prstGeom prst="rect">
            <a:avLst/>
          </a:prstGeom>
          <a:noFill/>
          <a:ln w="9525" cap="flat" cmpd="sng">
            <a:solidFill>
              <a:schemeClr val="dk1"/>
            </a:solidFill>
            <a:prstDash val="solid"/>
            <a:round/>
            <a:headEnd type="none" w="sm" len="sm"/>
            <a:tailEnd type="none" w="sm" len="sm"/>
          </a:ln>
        </p:spPr>
      </p:pic>
      <p:sp>
        <p:nvSpPr>
          <p:cNvPr id="800" name="Google Shape;800;g27fb18a5ba7_0_72"/>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FOV問題解決</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801" name="Google Shape;801;g27fb18a5ba7_0_72"/>
          <p:cNvSpPr txBox="1"/>
          <p:nvPr/>
        </p:nvSpPr>
        <p:spPr>
          <a:xfrm>
            <a:off x="426758" y="713025"/>
            <a:ext cx="82905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距離とFOV</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による線の太さの調整が正しく実装されれば、</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カメラを近づけた顔アップ</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の時も、</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FOVを絞ることで作った顔アップ</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のどちらの場合でも</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アウトラインの太さを安定して描画</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することができるようになり、演出の幅が広がります。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02" name="Google Shape;802;g27fb18a5ba7_0_72"/>
          <p:cNvSpPr/>
          <p:nvPr/>
        </p:nvSpPr>
        <p:spPr>
          <a:xfrm>
            <a:off x="246683" y="4344921"/>
            <a:ext cx="4258500" cy="4089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03" name="Google Shape;803;g27fb18a5ba7_0_72"/>
          <p:cNvSpPr txBox="1"/>
          <p:nvPr/>
        </p:nvSpPr>
        <p:spPr>
          <a:xfrm>
            <a:off x="256464" y="1786043"/>
            <a:ext cx="4130400" cy="51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sym typeface="Arial"/>
              </a:rPr>
              <a:t>距離：60cm</a:t>
            </a:r>
            <a:endParaRPr sz="1300" b="0" i="0" u="none" strike="noStrike" cap="none">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sym typeface="Arial"/>
              </a:rPr>
              <a:t>FOV：55°</a:t>
            </a:r>
            <a:endParaRPr sz="1300" b="0" i="0" u="none" strike="noStrike" cap="none">
              <a:solidFill>
                <a:schemeClr val="dk1"/>
              </a:solidFill>
              <a:latin typeface="メイリオ" panose="020B0604030504040204" pitchFamily="50" charset="-128"/>
              <a:ea typeface="メイリオ" panose="020B0604030504040204" pitchFamily="50" charset="-128"/>
              <a:sym typeface="Arial"/>
            </a:endParaRPr>
          </a:p>
        </p:txBody>
      </p:sp>
      <p:sp>
        <p:nvSpPr>
          <p:cNvPr id="804" name="Google Shape;804;g27fb18a5ba7_0_72"/>
          <p:cNvSpPr txBox="1"/>
          <p:nvPr/>
        </p:nvSpPr>
        <p:spPr>
          <a:xfrm>
            <a:off x="4652975" y="1760245"/>
            <a:ext cx="4130400" cy="56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sym typeface="Arial"/>
              </a:rPr>
              <a:t>距離：350cm</a:t>
            </a:r>
            <a:endParaRPr sz="1300" b="0" i="0" u="none" strike="noStrike" cap="none">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sym typeface="Arial"/>
              </a:rPr>
              <a:t>FOV：10°</a:t>
            </a:r>
            <a:endParaRPr sz="1300" b="0" i="0" u="none" strike="noStrike" cap="none">
              <a:solidFill>
                <a:schemeClr val="dk1"/>
              </a:solidFill>
              <a:latin typeface="メイリオ" panose="020B0604030504040204" pitchFamily="50" charset="-128"/>
              <a:ea typeface="メイリオ" panose="020B0604030504040204" pitchFamily="50" charset="-128"/>
              <a:sym typeface="Arial"/>
            </a:endParaRPr>
          </a:p>
        </p:txBody>
      </p:sp>
      <p:sp>
        <p:nvSpPr>
          <p:cNvPr id="805" name="Google Shape;805;g27fb18a5ba7_0_72"/>
          <p:cNvSpPr txBox="1"/>
          <p:nvPr/>
        </p:nvSpPr>
        <p:spPr>
          <a:xfrm>
            <a:off x="239232" y="1794658"/>
            <a:ext cx="4130400" cy="51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sym typeface="Arial"/>
              </a:rPr>
              <a:t>距離：60cm</a:t>
            </a:r>
            <a:endParaRPr sz="1300" b="0" i="0" u="none" strike="noStrike" cap="none">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sym typeface="Arial"/>
              </a:rPr>
              <a:t>FOV：55°</a:t>
            </a:r>
            <a:endParaRPr sz="1300" b="0" i="0" u="none" strike="noStrike" cap="none">
              <a:solidFill>
                <a:schemeClr val="dk1"/>
              </a:solidFill>
              <a:latin typeface="メイリオ" panose="020B0604030504040204" pitchFamily="50" charset="-128"/>
              <a:ea typeface="メイリオ" panose="020B0604030504040204" pitchFamily="50" charset="-128"/>
              <a:sym typeface="Arial"/>
            </a:endParaRPr>
          </a:p>
        </p:txBody>
      </p:sp>
      <p:sp>
        <p:nvSpPr>
          <p:cNvPr id="806" name="Google Shape;806;g27fb18a5ba7_0_72"/>
          <p:cNvSpPr txBox="1"/>
          <p:nvPr/>
        </p:nvSpPr>
        <p:spPr>
          <a:xfrm>
            <a:off x="4635744" y="1768860"/>
            <a:ext cx="4130400" cy="56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sym typeface="Arial"/>
              </a:rPr>
              <a:t>距離：350cm</a:t>
            </a:r>
            <a:endParaRPr sz="1300" b="0" i="0" u="none" strike="noStrike" cap="none">
              <a:solidFill>
                <a:schemeClr val="dk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sym typeface="Arial"/>
              </a:rPr>
              <a:t>FOV：10°</a:t>
            </a:r>
            <a:endParaRPr sz="1300" b="0" i="0" u="none" strike="noStrike" cap="none">
              <a:solidFill>
                <a:schemeClr val="dk1"/>
              </a:solidFill>
              <a:latin typeface="メイリオ" panose="020B0604030504040204" pitchFamily="50" charset="-128"/>
              <a:ea typeface="メイリオ" panose="020B0604030504040204" pitchFamily="50" charset="-128"/>
              <a:sym typeface="Arial"/>
            </a:endParaRPr>
          </a:p>
        </p:txBody>
      </p:sp>
      <p:sp>
        <p:nvSpPr>
          <p:cNvPr id="807" name="Google Shape;807;g27fb18a5ba7_0_72"/>
          <p:cNvSpPr txBox="1"/>
          <p:nvPr/>
        </p:nvSpPr>
        <p:spPr>
          <a:xfrm>
            <a:off x="247848" y="1794658"/>
            <a:ext cx="4130400" cy="513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距離：60cm</a:t>
            </a:r>
            <a:endParaRPr sz="13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FOV：55°</a:t>
            </a:r>
            <a:endParaRPr sz="13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08" name="Google Shape;808;g27fb18a5ba7_0_72"/>
          <p:cNvSpPr/>
          <p:nvPr/>
        </p:nvSpPr>
        <p:spPr>
          <a:xfrm>
            <a:off x="4644362" y="4344921"/>
            <a:ext cx="4258500" cy="4089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09" name="Google Shape;809;g27fb18a5ba7_0_72"/>
          <p:cNvSpPr txBox="1"/>
          <p:nvPr/>
        </p:nvSpPr>
        <p:spPr>
          <a:xfrm>
            <a:off x="4644360" y="1768860"/>
            <a:ext cx="4130400" cy="564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距離：350cm</a:t>
            </a:r>
            <a:endParaRPr sz="13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FOV：10°</a:t>
            </a:r>
            <a:endParaRPr sz="13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10" name="Google Shape;810;g27fb18a5ba7_0_72"/>
          <p:cNvSpPr txBox="1"/>
          <p:nvPr/>
        </p:nvSpPr>
        <p:spPr>
          <a:xfrm>
            <a:off x="306113" y="4296073"/>
            <a:ext cx="4130400" cy="51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カメラを近づけた顔アップ構図</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11" name="Google Shape;811;g27fb18a5ba7_0_72"/>
          <p:cNvSpPr txBox="1"/>
          <p:nvPr/>
        </p:nvSpPr>
        <p:spPr>
          <a:xfrm>
            <a:off x="4708500" y="4296073"/>
            <a:ext cx="4130400" cy="513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FOVを絞った顔アップ構図</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2f256d403d5_1_141"/>
          <p:cNvSpPr/>
          <p:nvPr/>
        </p:nvSpPr>
        <p:spPr>
          <a:xfrm>
            <a:off x="0" y="2325050"/>
            <a:ext cx="9144000" cy="6036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17" name="Google Shape;817;g2f256d403d5_1_141"/>
          <p:cNvSpPr txBox="1">
            <a:spLocks noGrp="1"/>
          </p:cNvSpPr>
          <p:nvPr>
            <p:ph type="ctrTitle"/>
          </p:nvPr>
        </p:nvSpPr>
        <p:spPr>
          <a:xfrm>
            <a:off x="685800" y="2417861"/>
            <a:ext cx="7772400" cy="4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頂点カラーで輪郭線の太さを調整できるように</a:t>
            </a:r>
            <a:endParaRPr sz="37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818" name="Google Shape;818;g2f256d403d5_1_141"/>
          <p:cNvSpPr txBox="1"/>
          <p:nvPr/>
        </p:nvSpPr>
        <p:spPr>
          <a:xfrm>
            <a:off x="3072000" y="1909550"/>
            <a:ext cx="30000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cs typeface="Meiryo"/>
                <a:sym typeface="Meiryo"/>
              </a:rPr>
              <a:t>実装の工夫③</a:t>
            </a:r>
            <a:endParaRPr sz="15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g2f07f55c472_0_21"/>
          <p:cNvSpPr/>
          <p:nvPr/>
        </p:nvSpPr>
        <p:spPr>
          <a:xfrm>
            <a:off x="3293650" y="671125"/>
            <a:ext cx="5624100" cy="16119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25" name="Google Shape;825;g2f07f55c472_0_21"/>
          <p:cNvSpPr txBox="1">
            <a:spLocks noGrp="1"/>
          </p:cNvSpPr>
          <p:nvPr>
            <p:ph type="ctrTitle"/>
          </p:nvPr>
        </p:nvSpPr>
        <p:spPr>
          <a:xfrm>
            <a:off x="78123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頂点カラーによる輪郭線の太さ調整 </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826" name="Google Shape;826;g2f07f55c472_0_21"/>
          <p:cNvSpPr txBox="1"/>
          <p:nvPr/>
        </p:nvSpPr>
        <p:spPr>
          <a:xfrm>
            <a:off x="3346623" y="758945"/>
            <a:ext cx="54813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ギルティギアシリーズでは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頂点カラーのアルファチャンネル</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の値で、背面メッシュの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押し出し量</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を調整できるようにシェーダーが作られています。これにより、ペン画のような</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強弱のある線の表現</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が可能になります。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背面法のメリットの一つが、このような</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頂点単位での線のコントロール</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827" name="Google Shape;827;g2f07f55c472_0_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9175" y="671125"/>
            <a:ext cx="2769212" cy="4262599"/>
          </a:xfrm>
          <a:prstGeom prst="rect">
            <a:avLst/>
          </a:prstGeom>
          <a:noFill/>
          <a:ln w="9525" cap="flat" cmpd="sng">
            <a:solidFill>
              <a:schemeClr val="dk1"/>
            </a:solidFill>
            <a:prstDash val="solid"/>
            <a:round/>
            <a:headEnd type="none" w="sm" len="sm"/>
            <a:tailEnd type="none" w="sm" len="sm"/>
          </a:ln>
        </p:spPr>
      </p:pic>
      <p:sp>
        <p:nvSpPr>
          <p:cNvPr id="828" name="Google Shape;828;g2f07f55c472_0_21"/>
          <p:cNvSpPr txBox="1"/>
          <p:nvPr/>
        </p:nvSpPr>
        <p:spPr>
          <a:xfrm>
            <a:off x="390500" y="1057100"/>
            <a:ext cx="914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ja-JP" sz="2100" b="0" i="0" u="none" strike="noStrike" cap="none">
                <a:solidFill>
                  <a:srgbClr val="FFFF00"/>
                </a:solidFill>
                <a:latin typeface="メイリオ" panose="020B0604030504040204" pitchFamily="50" charset="-128"/>
                <a:ea typeface="メイリオ" panose="020B0604030504040204" pitchFamily="50" charset="-128"/>
                <a:cs typeface="Calibri"/>
                <a:sym typeface="Calibri"/>
              </a:rPr>
              <a:t>太い</a:t>
            </a:r>
            <a:endParaRPr sz="2100" b="0" i="0" u="none" strike="noStrike" cap="none">
              <a:solidFill>
                <a:srgbClr val="FFFF00"/>
              </a:solidFill>
              <a:latin typeface="メイリオ" panose="020B0604030504040204" pitchFamily="50" charset="-128"/>
              <a:ea typeface="メイリオ" panose="020B0604030504040204" pitchFamily="50" charset="-128"/>
              <a:cs typeface="Calibri"/>
              <a:sym typeface="Calibri"/>
            </a:endParaRPr>
          </a:p>
        </p:txBody>
      </p:sp>
      <p:sp>
        <p:nvSpPr>
          <p:cNvPr id="829" name="Google Shape;829;g2f07f55c472_0_21"/>
          <p:cNvSpPr txBox="1"/>
          <p:nvPr/>
        </p:nvSpPr>
        <p:spPr>
          <a:xfrm>
            <a:off x="549250" y="1942050"/>
            <a:ext cx="914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ja-JP" sz="2100" b="0" i="0" u="none" strike="noStrike" cap="none">
                <a:solidFill>
                  <a:srgbClr val="00FF00"/>
                </a:solidFill>
                <a:latin typeface="メイリオ" panose="020B0604030504040204" pitchFamily="50" charset="-128"/>
                <a:ea typeface="メイリオ" panose="020B0604030504040204" pitchFamily="50" charset="-128"/>
                <a:cs typeface="Calibri"/>
                <a:sym typeface="Calibri"/>
              </a:rPr>
              <a:t>細い</a:t>
            </a:r>
            <a:endParaRPr sz="2100" b="0" i="0" u="none" strike="noStrike" cap="none">
              <a:solidFill>
                <a:srgbClr val="00FF00"/>
              </a:solidFill>
              <a:latin typeface="メイリオ" panose="020B0604030504040204" pitchFamily="50" charset="-128"/>
              <a:ea typeface="メイリオ" panose="020B0604030504040204" pitchFamily="50" charset="-128"/>
              <a:cs typeface="Calibri"/>
              <a:sym typeface="Calibri"/>
            </a:endParaRPr>
          </a:p>
        </p:txBody>
      </p:sp>
      <p:sp>
        <p:nvSpPr>
          <p:cNvPr id="830" name="Google Shape;830;g2f07f55c472_0_21"/>
          <p:cNvSpPr txBox="1"/>
          <p:nvPr/>
        </p:nvSpPr>
        <p:spPr>
          <a:xfrm>
            <a:off x="299175" y="2693550"/>
            <a:ext cx="914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ja-JP" sz="2100" b="0" i="0" u="none" strike="noStrike" cap="none">
                <a:solidFill>
                  <a:srgbClr val="FFFF00"/>
                </a:solidFill>
                <a:latin typeface="メイリオ" panose="020B0604030504040204" pitchFamily="50" charset="-128"/>
                <a:ea typeface="メイリオ" panose="020B0604030504040204" pitchFamily="50" charset="-128"/>
                <a:cs typeface="Calibri"/>
                <a:sym typeface="Calibri"/>
              </a:rPr>
              <a:t>太い</a:t>
            </a:r>
            <a:endParaRPr sz="2100" b="0" i="0" u="none" strike="noStrike" cap="none">
              <a:solidFill>
                <a:srgbClr val="FFFF00"/>
              </a:solidFill>
              <a:latin typeface="メイリオ" panose="020B0604030504040204" pitchFamily="50" charset="-128"/>
              <a:ea typeface="メイリオ" panose="020B0604030504040204" pitchFamily="50" charset="-128"/>
              <a:cs typeface="Calibri"/>
              <a:sym typeface="Calibri"/>
            </a:endParaRPr>
          </a:p>
        </p:txBody>
      </p:sp>
      <p:sp>
        <p:nvSpPr>
          <p:cNvPr id="831" name="Google Shape;831;g2f07f55c472_0_21"/>
          <p:cNvSpPr txBox="1"/>
          <p:nvPr/>
        </p:nvSpPr>
        <p:spPr>
          <a:xfrm>
            <a:off x="577600" y="3390950"/>
            <a:ext cx="914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ja-JP" sz="2100" b="0" i="0" u="none" strike="noStrike" cap="none">
                <a:solidFill>
                  <a:srgbClr val="00FF00"/>
                </a:solidFill>
                <a:latin typeface="メイリオ" panose="020B0604030504040204" pitchFamily="50" charset="-128"/>
                <a:ea typeface="メイリオ" panose="020B0604030504040204" pitchFamily="50" charset="-128"/>
                <a:cs typeface="Calibri"/>
                <a:sym typeface="Calibri"/>
              </a:rPr>
              <a:t>細い</a:t>
            </a:r>
            <a:endParaRPr sz="2100" b="0" i="0" u="none" strike="noStrike" cap="none">
              <a:solidFill>
                <a:srgbClr val="00FF00"/>
              </a:solidFill>
              <a:latin typeface="メイリオ" panose="020B0604030504040204" pitchFamily="50" charset="-128"/>
              <a:ea typeface="メイリオ" panose="020B0604030504040204" pitchFamily="50" charset="-128"/>
              <a:cs typeface="Calibri"/>
              <a:sym typeface="Calibri"/>
            </a:endParaRPr>
          </a:p>
        </p:txBody>
      </p:sp>
      <p:sp>
        <p:nvSpPr>
          <p:cNvPr id="832" name="Google Shape;832;g2f07f55c472_0_21"/>
          <p:cNvSpPr txBox="1"/>
          <p:nvPr/>
        </p:nvSpPr>
        <p:spPr>
          <a:xfrm>
            <a:off x="690975" y="4359775"/>
            <a:ext cx="914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ja-JP" sz="21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普通</a:t>
            </a:r>
            <a:endParaRPr sz="21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33" name="Google Shape;833;g2f07f55c472_0_21"/>
          <p:cNvSpPr/>
          <p:nvPr/>
        </p:nvSpPr>
        <p:spPr>
          <a:xfrm>
            <a:off x="1190525" y="955655"/>
            <a:ext cx="669600" cy="8646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834" name="Google Shape;834;g2f07f55c472_0_21"/>
          <p:cNvSpPr/>
          <p:nvPr/>
        </p:nvSpPr>
        <p:spPr>
          <a:xfrm>
            <a:off x="958150" y="2571750"/>
            <a:ext cx="465600" cy="5760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835" name="Google Shape;835;g2f07f55c472_0_21"/>
          <p:cNvSpPr/>
          <p:nvPr/>
        </p:nvSpPr>
        <p:spPr>
          <a:xfrm>
            <a:off x="1252300" y="1995750"/>
            <a:ext cx="465600" cy="5760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836" name="Google Shape;836;g2f07f55c472_0_21"/>
          <p:cNvSpPr/>
          <p:nvPr/>
        </p:nvSpPr>
        <p:spPr>
          <a:xfrm>
            <a:off x="1213275" y="3083625"/>
            <a:ext cx="465600" cy="4320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837" name="Google Shape;837;g2f07f55c472_0_21"/>
          <p:cNvSpPr/>
          <p:nvPr/>
        </p:nvSpPr>
        <p:spPr>
          <a:xfrm>
            <a:off x="1463350" y="4187275"/>
            <a:ext cx="713700" cy="6804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838" name="Google Shape;838;g2f07f55c472_0_21"/>
          <p:cNvSpPr/>
          <p:nvPr/>
        </p:nvSpPr>
        <p:spPr>
          <a:xfrm>
            <a:off x="6481251" y="2599925"/>
            <a:ext cx="2436600" cy="2333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39" name="Google Shape;839;g2f07f55c472_0_21"/>
          <p:cNvSpPr txBox="1"/>
          <p:nvPr/>
        </p:nvSpPr>
        <p:spPr>
          <a:xfrm>
            <a:off x="6481250" y="2645665"/>
            <a:ext cx="2374500" cy="217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強弱だけでなく、</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「線を出したくない所」</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は線の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太さを０</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にすることで意図しない描線を排除することもできます。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まぶたや睫毛の立体など、あえて</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輪郭線を出したくない部位</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も多くあるからです。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840" name="Google Shape;840;g2f07f55c472_0_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87447" y="2600050"/>
            <a:ext cx="1499028" cy="2333608"/>
          </a:xfrm>
          <a:prstGeom prst="rect">
            <a:avLst/>
          </a:prstGeom>
          <a:noFill/>
          <a:ln w="9525" cap="flat" cmpd="sng">
            <a:solidFill>
              <a:schemeClr val="dk1"/>
            </a:solidFill>
            <a:prstDash val="solid"/>
            <a:round/>
            <a:headEnd type="none" w="sm" len="sm"/>
            <a:tailEnd type="none" w="sm" len="sm"/>
          </a:ln>
        </p:spPr>
      </p:pic>
      <p:pic>
        <p:nvPicPr>
          <p:cNvPr id="841" name="Google Shape;841;g2f07f55c472_0_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293658" y="2600042"/>
            <a:ext cx="1499028" cy="2333608"/>
          </a:xfrm>
          <a:prstGeom prst="rect">
            <a:avLst/>
          </a:prstGeom>
          <a:noFill/>
          <a:ln w="9525" cap="flat" cmpd="sng">
            <a:solidFill>
              <a:schemeClr val="dk1"/>
            </a:solidFill>
            <a:prstDash val="solid"/>
            <a:round/>
            <a:headEnd type="none" w="sm" len="sm"/>
            <a:tailEnd type="none" w="sm" len="sm"/>
          </a:ln>
        </p:spPr>
      </p:pic>
      <p:sp>
        <p:nvSpPr>
          <p:cNvPr id="842" name="Google Shape;842;g2f07f55c472_0_21"/>
          <p:cNvSpPr/>
          <p:nvPr/>
        </p:nvSpPr>
        <p:spPr>
          <a:xfrm>
            <a:off x="4766750" y="3624875"/>
            <a:ext cx="179100" cy="2118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843" name="Google Shape;843;g2f07f55c472_0_21"/>
          <p:cNvSpPr/>
          <p:nvPr/>
        </p:nvSpPr>
        <p:spPr>
          <a:xfrm>
            <a:off x="3214600" y="2774575"/>
            <a:ext cx="999300" cy="14127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844" name="Google Shape;844;g2f07f55c472_0_21"/>
          <p:cNvSpPr/>
          <p:nvPr/>
        </p:nvSpPr>
        <p:spPr>
          <a:xfrm>
            <a:off x="4213775" y="3792450"/>
            <a:ext cx="630600" cy="1023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p:nvPr/>
        </p:nvSpPr>
        <p:spPr>
          <a:xfrm>
            <a:off x="1023600" y="1533999"/>
            <a:ext cx="7147200" cy="569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5"/>
          <p:cNvSpPr/>
          <p:nvPr/>
        </p:nvSpPr>
        <p:spPr>
          <a:xfrm>
            <a:off x="1023600" y="2169568"/>
            <a:ext cx="7147200" cy="569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5"/>
          <p:cNvSpPr/>
          <p:nvPr/>
        </p:nvSpPr>
        <p:spPr>
          <a:xfrm>
            <a:off x="1023600" y="3491167"/>
            <a:ext cx="7147200" cy="569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5"/>
          <p:cNvSpPr txBox="1">
            <a:spLocks noGrp="1"/>
          </p:cNvSpPr>
          <p:nvPr>
            <p:ph type="ctrTitle"/>
          </p:nvPr>
        </p:nvSpPr>
        <p:spPr>
          <a:xfrm>
            <a:off x="85424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Arial"/>
                <a:ea typeface="Arial"/>
                <a:cs typeface="Arial"/>
                <a:sym typeface="Arial"/>
              </a:rPr>
              <a:t>講演の流れ</a:t>
            </a:r>
            <a:endParaRPr/>
          </a:p>
        </p:txBody>
      </p:sp>
      <p:sp>
        <p:nvSpPr>
          <p:cNvPr id="130" name="Google Shape;130;p5"/>
          <p:cNvSpPr txBox="1"/>
          <p:nvPr/>
        </p:nvSpPr>
        <p:spPr>
          <a:xfrm>
            <a:off x="1080752" y="1636143"/>
            <a:ext cx="65394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0" i="0" u="none" strike="noStrike" cap="none">
                <a:solidFill>
                  <a:srgbClr val="F2F2F2"/>
                </a:solidFill>
                <a:latin typeface="Meiryo"/>
                <a:ea typeface="Meiryo"/>
                <a:cs typeface="Meiryo"/>
                <a:sym typeface="Meiryo"/>
              </a:rPr>
              <a:t>PART２: 主要な輪郭線手法の利点と弱点</a:t>
            </a:r>
            <a:endParaRPr sz="1300" b="1" i="0" u="none" strike="noStrike" cap="none">
              <a:solidFill>
                <a:srgbClr val="F2F2F2"/>
              </a:solidFill>
              <a:latin typeface="Meiryo"/>
              <a:ea typeface="Meiryo"/>
              <a:cs typeface="Meiryo"/>
              <a:sym typeface="Meiryo"/>
            </a:endParaRPr>
          </a:p>
        </p:txBody>
      </p:sp>
      <p:sp>
        <p:nvSpPr>
          <p:cNvPr id="131" name="Google Shape;131;p5"/>
          <p:cNvSpPr txBox="1"/>
          <p:nvPr/>
        </p:nvSpPr>
        <p:spPr>
          <a:xfrm>
            <a:off x="1080750" y="2271708"/>
            <a:ext cx="7021800" cy="9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0" i="0" u="none" strike="noStrike" cap="none" dirty="0">
                <a:solidFill>
                  <a:srgbClr val="F2F2F2"/>
                </a:solidFill>
                <a:latin typeface="Meiryo"/>
                <a:ea typeface="Meiryo"/>
                <a:cs typeface="Meiryo"/>
                <a:sym typeface="Meiryo"/>
              </a:rPr>
              <a:t>PART３: 背面法による輪郭線描画の理屈</a:t>
            </a:r>
            <a:endParaRPr sz="1900" b="0" i="0" u="none" strike="noStrike" cap="none" dirty="0">
              <a:solidFill>
                <a:srgbClr val="F2F2F2"/>
              </a:solidFill>
              <a:latin typeface="Meiryo"/>
              <a:ea typeface="Meiryo"/>
              <a:cs typeface="Meiryo"/>
              <a:sym typeface="Meiryo"/>
            </a:endParaRPr>
          </a:p>
          <a:p>
            <a:pPr marL="0" marR="0" lvl="0" indent="0" algn="l" rtl="0">
              <a:lnSpc>
                <a:spcPct val="100000"/>
              </a:lnSpc>
              <a:spcBef>
                <a:spcPts val="0"/>
              </a:spcBef>
              <a:spcAft>
                <a:spcPts val="0"/>
              </a:spcAft>
              <a:buClr>
                <a:schemeClr val="dk1"/>
              </a:buClr>
              <a:buSzPts val="1100"/>
              <a:buFont typeface="Arial"/>
              <a:buNone/>
            </a:pPr>
            <a:endParaRPr sz="1900" b="0" i="0" u="none" strike="noStrike" cap="none" dirty="0">
              <a:solidFill>
                <a:srgbClr val="F2F2F2"/>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F2F2F2"/>
              </a:solidFill>
              <a:latin typeface="Meiryo"/>
              <a:ea typeface="Meiryo"/>
              <a:cs typeface="Meiryo"/>
              <a:sym typeface="Meiryo"/>
            </a:endParaRPr>
          </a:p>
        </p:txBody>
      </p:sp>
      <p:sp>
        <p:nvSpPr>
          <p:cNvPr id="132" name="Google Shape;132;p5"/>
          <p:cNvSpPr txBox="1"/>
          <p:nvPr/>
        </p:nvSpPr>
        <p:spPr>
          <a:xfrm>
            <a:off x="1080752" y="3593309"/>
            <a:ext cx="71424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0" i="0" u="none" strike="noStrike" cap="none" dirty="0">
                <a:solidFill>
                  <a:srgbClr val="F2F2F2"/>
                </a:solidFill>
                <a:latin typeface="Meiryo"/>
                <a:ea typeface="Meiryo"/>
                <a:cs typeface="Meiryo"/>
                <a:sym typeface="Meiryo"/>
              </a:rPr>
              <a:t>PART５: GGシリーズにおける背面法実装の工夫</a:t>
            </a:r>
            <a:endParaRPr sz="1300" b="1" i="0" u="none" strike="noStrike" cap="none" dirty="0">
              <a:solidFill>
                <a:srgbClr val="F2F2F2"/>
              </a:solidFill>
              <a:latin typeface="Meiryo"/>
              <a:ea typeface="Meiryo"/>
              <a:cs typeface="Meiryo"/>
              <a:sym typeface="Meiryo"/>
            </a:endParaRPr>
          </a:p>
        </p:txBody>
      </p:sp>
      <p:sp>
        <p:nvSpPr>
          <p:cNvPr id="133" name="Google Shape;133;p5"/>
          <p:cNvSpPr/>
          <p:nvPr/>
        </p:nvSpPr>
        <p:spPr>
          <a:xfrm>
            <a:off x="1023600" y="900675"/>
            <a:ext cx="7147200" cy="569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5"/>
          <p:cNvSpPr txBox="1"/>
          <p:nvPr/>
        </p:nvSpPr>
        <p:spPr>
          <a:xfrm>
            <a:off x="1080750" y="1002821"/>
            <a:ext cx="70899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0" i="0" u="none" strike="noStrike" cap="none">
                <a:solidFill>
                  <a:srgbClr val="F2F2F2"/>
                </a:solidFill>
                <a:latin typeface="Meiryo"/>
                <a:ea typeface="Meiryo"/>
                <a:cs typeface="Meiryo"/>
                <a:sym typeface="Meiryo"/>
              </a:rPr>
              <a:t>PART１: そもそも輪郭線とは何か。その役割</a:t>
            </a:r>
            <a:endParaRPr sz="1300" b="1" i="0" u="none" strike="noStrike" cap="none">
              <a:solidFill>
                <a:srgbClr val="F2F2F2"/>
              </a:solidFill>
              <a:latin typeface="Meiryo"/>
              <a:ea typeface="Meiryo"/>
              <a:cs typeface="Meiryo"/>
              <a:sym typeface="Meiryo"/>
            </a:endParaRPr>
          </a:p>
        </p:txBody>
      </p:sp>
      <p:sp>
        <p:nvSpPr>
          <p:cNvPr id="135" name="Google Shape;135;p5"/>
          <p:cNvSpPr/>
          <p:nvPr/>
        </p:nvSpPr>
        <p:spPr>
          <a:xfrm>
            <a:off x="1023600" y="4134613"/>
            <a:ext cx="7147200" cy="569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
          <p:cNvSpPr txBox="1"/>
          <p:nvPr/>
        </p:nvSpPr>
        <p:spPr>
          <a:xfrm>
            <a:off x="1080750" y="4236759"/>
            <a:ext cx="70218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0" i="0" u="none" strike="noStrike" cap="none">
                <a:solidFill>
                  <a:srgbClr val="F2F2F2"/>
                </a:solidFill>
                <a:latin typeface="Meiryo"/>
                <a:ea typeface="Meiryo"/>
                <a:cs typeface="Meiryo"/>
                <a:sym typeface="Meiryo"/>
              </a:rPr>
              <a:t>PART６: GGシリーズにおける背面法の表現テクニック</a:t>
            </a:r>
            <a:endParaRPr sz="1900" b="0" i="0" u="none" strike="noStrike" cap="none">
              <a:solidFill>
                <a:srgbClr val="F2F2F2"/>
              </a:solidFill>
              <a:latin typeface="Meiryo"/>
              <a:ea typeface="Meiryo"/>
              <a:cs typeface="Meiryo"/>
              <a:sym typeface="Meiryo"/>
            </a:endParaRPr>
          </a:p>
        </p:txBody>
      </p:sp>
      <p:sp>
        <p:nvSpPr>
          <p:cNvPr id="137" name="Google Shape;137;p5"/>
          <p:cNvSpPr/>
          <p:nvPr/>
        </p:nvSpPr>
        <p:spPr>
          <a:xfrm>
            <a:off x="1023600" y="2813028"/>
            <a:ext cx="7147200" cy="569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5"/>
          <p:cNvSpPr txBox="1"/>
          <p:nvPr/>
        </p:nvSpPr>
        <p:spPr>
          <a:xfrm>
            <a:off x="1080752" y="2915170"/>
            <a:ext cx="71424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ja-JP" sz="1900" b="0" i="0" u="none" strike="noStrike" cap="none">
                <a:solidFill>
                  <a:srgbClr val="F2F2F2"/>
                </a:solidFill>
                <a:latin typeface="Meiryo"/>
                <a:ea typeface="Meiryo"/>
                <a:cs typeface="Meiryo"/>
                <a:sym typeface="Meiryo"/>
              </a:rPr>
              <a:t>PART４:</a:t>
            </a:r>
            <a:r>
              <a:rPr lang="ja-JP" sz="1900" b="0" i="0" u="none" strike="noStrike" cap="none">
                <a:solidFill>
                  <a:schemeClr val="lt1"/>
                </a:solidFill>
                <a:latin typeface="Meiryo"/>
                <a:ea typeface="Meiryo"/>
                <a:cs typeface="Meiryo"/>
                <a:sym typeface="Meiryo"/>
              </a:rPr>
              <a:t>「マルチパスシェーダー」による背面法</a:t>
            </a:r>
            <a:endParaRPr sz="1300" b="0" i="0" u="none" strike="noStrike" cap="none">
              <a:solidFill>
                <a:schemeClr val="lt1"/>
              </a:solidFill>
              <a:latin typeface="Meiryo"/>
              <a:ea typeface="Meiryo"/>
              <a:cs typeface="Meiryo"/>
              <a:sym typeface="Meiry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2f256d403d5_1_83"/>
          <p:cNvSpPr/>
          <p:nvPr/>
        </p:nvSpPr>
        <p:spPr>
          <a:xfrm>
            <a:off x="366800" y="671125"/>
            <a:ext cx="8550900" cy="11688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51" name="Google Shape;851;g2f256d403d5_1_83"/>
          <p:cNvSpPr txBox="1">
            <a:spLocks noGrp="1"/>
          </p:cNvSpPr>
          <p:nvPr>
            <p:ph type="ctrTitle"/>
          </p:nvPr>
        </p:nvSpPr>
        <p:spPr>
          <a:xfrm>
            <a:off x="78123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頂点カラーで輪郭線の太さを制御する</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852" name="Google Shape;852;g2f256d403d5_1_83"/>
          <p:cNvSpPr txBox="1"/>
          <p:nvPr/>
        </p:nvSpPr>
        <p:spPr>
          <a:xfrm>
            <a:off x="447341" y="758945"/>
            <a:ext cx="83337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頂点カラーは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「１.0」以上の値を入れられない</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ので、ラインを通常よりも</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「細くする」「太くする」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両方の調整を行うためにGGシリーズの実装では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「0.5」を基準</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としています。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「0.1」など</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「0」に近づくほど細くなり</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、逆に最大値の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「1.0」</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に設定するとデフォルトの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倍の太さ</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に設定することができる、という感じです。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853" name="Google Shape;853;g2f256d403d5_1_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69963" y="1975774"/>
            <a:ext cx="2816571" cy="2816570"/>
          </a:xfrm>
          <a:prstGeom prst="rect">
            <a:avLst/>
          </a:prstGeom>
          <a:noFill/>
          <a:ln w="9525" cap="flat" cmpd="sng">
            <a:solidFill>
              <a:schemeClr val="dk1"/>
            </a:solidFill>
            <a:prstDash val="solid"/>
            <a:round/>
            <a:headEnd type="none" w="sm" len="sm"/>
            <a:tailEnd type="none" w="sm" len="sm"/>
          </a:ln>
        </p:spPr>
      </p:pic>
      <p:pic>
        <p:nvPicPr>
          <p:cNvPr id="854" name="Google Shape;854;g2f256d403d5_1_8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7466" y="1975774"/>
            <a:ext cx="2816571" cy="2816570"/>
          </a:xfrm>
          <a:prstGeom prst="rect">
            <a:avLst/>
          </a:prstGeom>
          <a:noFill/>
          <a:ln w="9525" cap="flat" cmpd="sng">
            <a:solidFill>
              <a:schemeClr val="dk1"/>
            </a:solidFill>
            <a:prstDash val="solid"/>
            <a:round/>
            <a:headEnd type="none" w="sm" len="sm"/>
            <a:tailEnd type="none" w="sm" len="sm"/>
          </a:ln>
        </p:spPr>
      </p:pic>
      <p:pic>
        <p:nvPicPr>
          <p:cNvPr id="855" name="Google Shape;855;g2f256d403d5_1_8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163715" y="1975778"/>
            <a:ext cx="2816573" cy="2816571"/>
          </a:xfrm>
          <a:prstGeom prst="rect">
            <a:avLst/>
          </a:prstGeom>
          <a:noFill/>
          <a:ln w="9525" cap="flat" cmpd="sng">
            <a:solidFill>
              <a:schemeClr val="dk1"/>
            </a:solidFill>
            <a:prstDash val="solid"/>
            <a:round/>
            <a:headEnd type="none" w="sm" len="sm"/>
            <a:tailEnd type="none" w="sm" len="sm"/>
          </a:ln>
        </p:spPr>
      </p:pic>
      <p:sp>
        <p:nvSpPr>
          <p:cNvPr id="856" name="Google Shape;856;g2f256d403d5_1_83"/>
          <p:cNvSpPr txBox="1"/>
          <p:nvPr/>
        </p:nvSpPr>
        <p:spPr>
          <a:xfrm>
            <a:off x="299673" y="1998425"/>
            <a:ext cx="19839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頂点カラーα「</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0.0</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57" name="Google Shape;857;g2f256d403d5_1_83"/>
          <p:cNvSpPr txBox="1"/>
          <p:nvPr/>
        </p:nvSpPr>
        <p:spPr>
          <a:xfrm>
            <a:off x="6112198" y="1998425"/>
            <a:ext cx="19839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頂点カラーα「</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1.0</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58" name="Google Shape;858;g2f256d403d5_1_83"/>
          <p:cNvSpPr txBox="1"/>
          <p:nvPr/>
        </p:nvSpPr>
        <p:spPr>
          <a:xfrm>
            <a:off x="3205936" y="1975775"/>
            <a:ext cx="19839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頂点カラーα「</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0.5</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59" name="Google Shape;859;g2f256d403d5_1_83"/>
          <p:cNvSpPr txBox="1"/>
          <p:nvPr/>
        </p:nvSpPr>
        <p:spPr>
          <a:xfrm>
            <a:off x="2122949" y="1975775"/>
            <a:ext cx="917100" cy="323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線なし</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60" name="Google Shape;860;g2f256d403d5_1_83"/>
          <p:cNvSpPr txBox="1"/>
          <p:nvPr/>
        </p:nvSpPr>
        <p:spPr>
          <a:xfrm>
            <a:off x="5029199" y="1975775"/>
            <a:ext cx="917100" cy="400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ja-JP" sz="2000" b="1" i="0" u="none" strike="noStrike" cap="none">
                <a:solidFill>
                  <a:schemeClr val="lt1"/>
                </a:solidFill>
                <a:latin typeface="メイリオ" panose="020B0604030504040204" pitchFamily="50" charset="-128"/>
                <a:ea typeface="メイリオ" panose="020B0604030504040204" pitchFamily="50" charset="-128"/>
                <a:sym typeface="Arial"/>
              </a:rPr>
              <a:t>標準</a:t>
            </a:r>
            <a:endParaRPr sz="2000" b="1"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61" name="Google Shape;861;g2f256d403d5_1_83"/>
          <p:cNvSpPr txBox="1"/>
          <p:nvPr/>
        </p:nvSpPr>
        <p:spPr>
          <a:xfrm>
            <a:off x="7935424" y="1975775"/>
            <a:ext cx="917100" cy="3231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最大</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g2f0bcc14527_0_108"/>
          <p:cNvSpPr/>
          <p:nvPr/>
        </p:nvSpPr>
        <p:spPr>
          <a:xfrm>
            <a:off x="278350" y="671125"/>
            <a:ext cx="8639400" cy="1399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68" name="Google Shape;868;g2f0bcc14527_0_108"/>
          <p:cNvSpPr txBox="1">
            <a:spLocks noGrp="1"/>
          </p:cNvSpPr>
          <p:nvPr>
            <p:ph type="ctrTitle"/>
          </p:nvPr>
        </p:nvSpPr>
        <p:spPr>
          <a:xfrm>
            <a:off x="78738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部位毎の頂点カラーによる輪郭線の太さ調整</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869" name="Google Shape;869;g2f0bcc14527_0_108"/>
          <p:cNvSpPr txBox="1"/>
          <p:nvPr/>
        </p:nvSpPr>
        <p:spPr>
          <a:xfrm>
            <a:off x="359724" y="758945"/>
            <a:ext cx="84201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部位ごと</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の特性に併せて輪郭線の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太さを調整</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するのが重要です。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髪の毛や羽毛などの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繊細なもの</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や、入り組んだ形状の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小さなパーツ</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などは意図して</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輪郭線を細く</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したりします。逆に筋肉など</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ボリューム感を強調</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したい部分は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太く</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したり。</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この辺の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強弱のつけ方</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手書きイラストや漫画における線描のテクニック</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と重なる部分が多分にあります。どの媒体でも「</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見やすく表現する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」という目的は同じだからです。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70" name="Google Shape;870;g2f0bcc14527_0_108"/>
          <p:cNvSpPr/>
          <p:nvPr/>
        </p:nvSpPr>
        <p:spPr>
          <a:xfrm>
            <a:off x="368025" y="4551800"/>
            <a:ext cx="2727900" cy="429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71" name="Google Shape;871;g2f0bcc14527_0_108"/>
          <p:cNvSpPr txBox="1"/>
          <p:nvPr/>
        </p:nvSpPr>
        <p:spPr>
          <a:xfrm>
            <a:off x="385425" y="4620350"/>
            <a:ext cx="26931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毛先などデリケートな部分は細め</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72" name="Google Shape;872;g2f0bcc14527_0_108"/>
          <p:cNvSpPr/>
          <p:nvPr/>
        </p:nvSpPr>
        <p:spPr>
          <a:xfrm>
            <a:off x="3268425" y="4551800"/>
            <a:ext cx="2727900" cy="429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73" name="Google Shape;873;g2f0bcc14527_0_108"/>
          <p:cNvSpPr txBox="1"/>
          <p:nvPr/>
        </p:nvSpPr>
        <p:spPr>
          <a:xfrm>
            <a:off x="3285825" y="4620350"/>
            <a:ext cx="26931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細かいパーツも細くしておく</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74" name="Google Shape;874;g2f0bcc14527_0_108"/>
          <p:cNvSpPr/>
          <p:nvPr/>
        </p:nvSpPr>
        <p:spPr>
          <a:xfrm>
            <a:off x="6168825" y="4551800"/>
            <a:ext cx="2727900" cy="429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75" name="Google Shape;875;g2f0bcc14527_0_108"/>
          <p:cNvSpPr txBox="1"/>
          <p:nvPr/>
        </p:nvSpPr>
        <p:spPr>
          <a:xfrm>
            <a:off x="6186225" y="4620350"/>
            <a:ext cx="26931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筋肉などはボリューム感を強調</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876" name="Google Shape;876;g2f0bcc14527_0_108"/>
          <p:cNvPicPr preferRelativeResize="0"/>
          <p:nvPr/>
        </p:nvPicPr>
        <p:blipFill rotWithShape="1">
          <a:blip r:embed="rId3">
            <a:alphaModFix/>
          </a:blip>
          <a:srcRect/>
          <a:stretch/>
        </p:blipFill>
        <p:spPr>
          <a:xfrm>
            <a:off x="368125" y="2212102"/>
            <a:ext cx="2727900" cy="2339698"/>
          </a:xfrm>
          <a:prstGeom prst="rect">
            <a:avLst/>
          </a:prstGeom>
          <a:noFill/>
          <a:ln w="9525" cap="flat" cmpd="sng">
            <a:solidFill>
              <a:schemeClr val="dk1"/>
            </a:solidFill>
            <a:prstDash val="solid"/>
            <a:round/>
            <a:headEnd type="none" w="sm" len="sm"/>
            <a:tailEnd type="none" w="sm" len="sm"/>
          </a:ln>
        </p:spPr>
      </p:pic>
      <p:pic>
        <p:nvPicPr>
          <p:cNvPr id="877" name="Google Shape;877;g2f0bcc14527_0_108"/>
          <p:cNvPicPr preferRelativeResize="0"/>
          <p:nvPr/>
        </p:nvPicPr>
        <p:blipFill rotWithShape="1">
          <a:blip r:embed="rId4">
            <a:alphaModFix/>
          </a:blip>
          <a:srcRect/>
          <a:stretch/>
        </p:blipFill>
        <p:spPr>
          <a:xfrm>
            <a:off x="6182598" y="2221072"/>
            <a:ext cx="2706976" cy="2321753"/>
          </a:xfrm>
          <a:prstGeom prst="rect">
            <a:avLst/>
          </a:prstGeom>
          <a:noFill/>
          <a:ln w="9525" cap="flat" cmpd="sng">
            <a:solidFill>
              <a:schemeClr val="dk1"/>
            </a:solidFill>
            <a:prstDash val="solid"/>
            <a:round/>
            <a:headEnd type="none" w="sm" len="sm"/>
            <a:tailEnd type="none" w="sm" len="sm"/>
          </a:ln>
        </p:spPr>
      </p:pic>
      <p:pic>
        <p:nvPicPr>
          <p:cNvPr id="878" name="Google Shape;878;g2f0bcc14527_0_108"/>
          <p:cNvPicPr preferRelativeResize="0"/>
          <p:nvPr/>
        </p:nvPicPr>
        <p:blipFill rotWithShape="1">
          <a:blip r:embed="rId5">
            <a:alphaModFix/>
          </a:blip>
          <a:srcRect/>
          <a:stretch/>
        </p:blipFill>
        <p:spPr>
          <a:xfrm>
            <a:off x="3285825" y="2221072"/>
            <a:ext cx="2706976" cy="2321753"/>
          </a:xfrm>
          <a:prstGeom prst="rect">
            <a:avLst/>
          </a:prstGeom>
          <a:noFill/>
          <a:ln w="9525" cap="flat" cmpd="sng">
            <a:solidFill>
              <a:schemeClr val="dk1"/>
            </a:solidFill>
            <a:prstDash val="solid"/>
            <a:round/>
            <a:headEnd type="none" w="sm" len="sm"/>
            <a:tailEnd type="none" w="sm" len="sm"/>
          </a:ln>
        </p:spPr>
      </p:pic>
      <p:sp>
        <p:nvSpPr>
          <p:cNvPr id="879" name="Google Shape;879;g2f0bcc14527_0_108"/>
          <p:cNvSpPr/>
          <p:nvPr/>
        </p:nvSpPr>
        <p:spPr>
          <a:xfrm>
            <a:off x="710450" y="2810075"/>
            <a:ext cx="702000" cy="6924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880" name="Google Shape;880;g2f0bcc14527_0_108"/>
          <p:cNvSpPr/>
          <p:nvPr/>
        </p:nvSpPr>
        <p:spPr>
          <a:xfrm>
            <a:off x="4120825" y="2810075"/>
            <a:ext cx="702000" cy="6924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881" name="Google Shape;881;g2f0bcc14527_0_108"/>
          <p:cNvSpPr/>
          <p:nvPr/>
        </p:nvSpPr>
        <p:spPr>
          <a:xfrm>
            <a:off x="6621950" y="3009775"/>
            <a:ext cx="986100" cy="10428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g2f256d403d5_1_157"/>
          <p:cNvSpPr/>
          <p:nvPr/>
        </p:nvSpPr>
        <p:spPr>
          <a:xfrm>
            <a:off x="0" y="2325050"/>
            <a:ext cx="9144000" cy="6036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887" name="Google Shape;887;g2f256d403d5_1_157"/>
          <p:cNvSpPr txBox="1">
            <a:spLocks noGrp="1"/>
          </p:cNvSpPr>
          <p:nvPr>
            <p:ph type="ctrTitle"/>
          </p:nvPr>
        </p:nvSpPr>
        <p:spPr>
          <a:xfrm>
            <a:off x="685800" y="2417861"/>
            <a:ext cx="7772400" cy="4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背面メッシュを「奥」にずらせるようにする</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888" name="Google Shape;888;g2f256d403d5_1_157"/>
          <p:cNvSpPr txBox="1"/>
          <p:nvPr/>
        </p:nvSpPr>
        <p:spPr>
          <a:xfrm>
            <a:off x="3072000" y="1909550"/>
            <a:ext cx="30000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cs typeface="Meiryo"/>
                <a:sym typeface="Meiryo"/>
              </a:rPr>
              <a:t>実装の工夫④</a:t>
            </a:r>
            <a:endParaRPr sz="15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g2f0bcc14527_0_208"/>
          <p:cNvSpPr/>
          <p:nvPr/>
        </p:nvSpPr>
        <p:spPr>
          <a:xfrm>
            <a:off x="387225" y="634800"/>
            <a:ext cx="8407800" cy="16398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895" name="Google Shape;895;g2f0bcc14527_0_208"/>
          <p:cNvSpPr txBox="1">
            <a:spLocks noGrp="1"/>
          </p:cNvSpPr>
          <p:nvPr>
            <p:ph type="ctrTitle"/>
          </p:nvPr>
        </p:nvSpPr>
        <p:spPr>
          <a:xfrm>
            <a:off x="787775" y="18000"/>
            <a:ext cx="7368900" cy="5592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lt1"/>
              </a:buClr>
              <a:buSzPct val="1000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アウトラインの描画深度を調整できるようにする</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896" name="Google Shape;896;g2f0bcc14527_0_208"/>
          <p:cNvSpPr txBox="1"/>
          <p:nvPr/>
        </p:nvSpPr>
        <p:spPr>
          <a:xfrm>
            <a:off x="399519" y="710033"/>
            <a:ext cx="83832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　キャラクター表現を行う際にはアウトラインを</a:t>
            </a:r>
            <a:r>
              <a:rPr lang="ja-JP" sz="1500" b="1" i="0" u="none" strike="noStrike" cap="none" dirty="0">
                <a:solidFill>
                  <a:schemeClr val="lt1"/>
                </a:solidFill>
                <a:latin typeface="メイリオ" panose="020B0604030504040204" pitchFamily="50" charset="-128"/>
                <a:ea typeface="メイリオ" panose="020B0604030504040204" pitchFamily="50" charset="-128"/>
                <a:sym typeface="Arial"/>
              </a:rPr>
              <a:t>「出す」</a:t>
            </a: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ことと同じくらい</a:t>
            </a:r>
            <a:r>
              <a:rPr lang="ja-JP" sz="1500" b="1" i="0" u="none" strike="noStrike" cap="none" dirty="0">
                <a:solidFill>
                  <a:schemeClr val="lt1"/>
                </a:solidFill>
                <a:latin typeface="メイリオ" panose="020B0604030504040204" pitchFamily="50" charset="-128"/>
                <a:ea typeface="メイリオ" panose="020B0604030504040204" pitchFamily="50" charset="-128"/>
                <a:sym typeface="Arial"/>
              </a:rPr>
              <a:t>意図しない部分に「出さない」</a:t>
            </a: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ことも重要になります。「</a:t>
            </a:r>
            <a:r>
              <a:rPr lang="ja-JP" sz="1500" b="1" i="0" u="none" strike="noStrike" cap="none" dirty="0">
                <a:solidFill>
                  <a:schemeClr val="lt1"/>
                </a:solidFill>
                <a:latin typeface="メイリオ" panose="020B0604030504040204" pitchFamily="50" charset="-128"/>
                <a:ea typeface="メイリオ" panose="020B0604030504040204" pitchFamily="50" charset="-128"/>
                <a:sym typeface="Arial"/>
              </a:rPr>
              <a:t>表現としてここには線を出したくない</a:t>
            </a: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」というケースにも対応できるようにしておく必要があるわけです。</a:t>
            </a:r>
            <a:endParaRPr sz="15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　幸い、背面法のアウトラインはシェーダーでの記述次第で</a:t>
            </a:r>
            <a:r>
              <a:rPr lang="ja-JP" sz="1500" b="1" i="0" u="none" strike="noStrike" cap="none" dirty="0">
                <a:solidFill>
                  <a:schemeClr val="lt1"/>
                </a:solidFill>
                <a:latin typeface="メイリオ" panose="020B0604030504040204" pitchFamily="50" charset="-128"/>
                <a:ea typeface="メイリオ" panose="020B0604030504040204" pitchFamily="50" charset="-128"/>
                <a:sym typeface="Arial"/>
              </a:rPr>
              <a:t>頂点単位でアウトラインの表示をいじる</a:t>
            </a: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ことができます。キャラクターの任意の部位のアウトラインを</a:t>
            </a:r>
            <a:r>
              <a:rPr lang="ja-JP" sz="1500" b="1" i="0" u="none" strike="noStrike" cap="none" dirty="0">
                <a:solidFill>
                  <a:schemeClr val="lt1"/>
                </a:solidFill>
                <a:latin typeface="メイリオ" panose="020B0604030504040204" pitchFamily="50" charset="-128"/>
                <a:ea typeface="メイリオ" panose="020B0604030504040204" pitchFamily="50" charset="-128"/>
                <a:sym typeface="Arial"/>
              </a:rPr>
              <a:t>出したり出さなかったり</a:t>
            </a: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、あるいは、</a:t>
            </a:r>
            <a:r>
              <a:rPr lang="ja-JP" sz="1500" b="1" i="0" u="none" strike="noStrike" cap="none" dirty="0">
                <a:solidFill>
                  <a:schemeClr val="lt1"/>
                </a:solidFill>
                <a:latin typeface="メイリオ" panose="020B0604030504040204" pitchFamily="50" charset="-128"/>
                <a:ea typeface="メイリオ" panose="020B0604030504040204" pitchFamily="50" charset="-128"/>
                <a:sym typeface="Arial"/>
              </a:rPr>
              <a:t>「一番外側の輪郭部分だけに線を出す」</a:t>
            </a:r>
            <a:r>
              <a:rPr lang="ja-JP" sz="1500" b="0" i="0" u="none" strike="noStrike" cap="none" dirty="0">
                <a:solidFill>
                  <a:schemeClr val="lt1"/>
                </a:solidFill>
                <a:latin typeface="メイリオ" panose="020B0604030504040204" pitchFamily="50" charset="-128"/>
                <a:ea typeface="メイリオ" panose="020B0604030504040204" pitchFamily="50" charset="-128"/>
                <a:sym typeface="Arial"/>
              </a:rPr>
              <a:t>ように設定することができたりします。</a:t>
            </a:r>
            <a:endParaRPr sz="15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pic>
        <p:nvPicPr>
          <p:cNvPr id="897" name="Google Shape;897;g2f0bcc14527_0_20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2800" y="2427000"/>
            <a:ext cx="2204889" cy="2564099"/>
          </a:xfrm>
          <a:prstGeom prst="rect">
            <a:avLst/>
          </a:prstGeom>
          <a:noFill/>
          <a:ln w="9525" cap="flat" cmpd="sng">
            <a:solidFill>
              <a:schemeClr val="dk1"/>
            </a:solidFill>
            <a:prstDash val="solid"/>
            <a:round/>
            <a:headEnd type="none" w="sm" len="sm"/>
            <a:tailEnd type="none" w="sm" len="sm"/>
          </a:ln>
        </p:spPr>
      </p:pic>
      <p:pic>
        <p:nvPicPr>
          <p:cNvPr id="898" name="Google Shape;898;g2f0bcc14527_0_20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838389" y="2427000"/>
            <a:ext cx="2204889" cy="2564099"/>
          </a:xfrm>
          <a:prstGeom prst="rect">
            <a:avLst/>
          </a:prstGeom>
          <a:noFill/>
          <a:ln w="9525" cap="flat" cmpd="sng">
            <a:solidFill>
              <a:schemeClr val="dk1"/>
            </a:solidFill>
            <a:prstDash val="solid"/>
            <a:round/>
            <a:headEnd type="none" w="sm" len="sm"/>
            <a:tailEnd type="none" w="sm" len="sm"/>
          </a:ln>
        </p:spPr>
      </p:pic>
      <p:pic>
        <p:nvPicPr>
          <p:cNvPr id="899" name="Google Shape;899;g2f0bcc14527_0_20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90725" y="2427000"/>
            <a:ext cx="1681650" cy="2564097"/>
          </a:xfrm>
          <a:prstGeom prst="rect">
            <a:avLst/>
          </a:prstGeom>
          <a:noFill/>
          <a:ln w="9525" cap="flat" cmpd="sng">
            <a:solidFill>
              <a:schemeClr val="dk1"/>
            </a:solidFill>
            <a:prstDash val="solid"/>
            <a:round/>
            <a:headEnd type="none" w="sm" len="sm"/>
            <a:tailEnd type="none" w="sm" len="sm"/>
          </a:ln>
        </p:spPr>
      </p:pic>
      <p:pic>
        <p:nvPicPr>
          <p:cNvPr id="900" name="Google Shape;900;g2f0bcc14527_0_20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13372" y="2427004"/>
            <a:ext cx="1681650" cy="2564097"/>
          </a:xfrm>
          <a:prstGeom prst="rect">
            <a:avLst/>
          </a:prstGeom>
          <a:noFill/>
          <a:ln w="9525" cap="flat" cmpd="sng">
            <a:solidFill>
              <a:schemeClr val="dk1"/>
            </a:solidFill>
            <a:prstDash val="solid"/>
            <a:round/>
            <a:headEnd type="none" w="sm" len="sm"/>
            <a:tailEnd type="none" w="sm" len="sm"/>
          </a:ln>
        </p:spPr>
      </p:pic>
      <p:sp>
        <p:nvSpPr>
          <p:cNvPr id="901" name="Google Shape;901;g2f0bcc14527_0_208"/>
          <p:cNvSpPr/>
          <p:nvPr/>
        </p:nvSpPr>
        <p:spPr>
          <a:xfrm>
            <a:off x="1890575" y="3166350"/>
            <a:ext cx="805200" cy="1134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902" name="Google Shape;902;g2f0bcc14527_0_208"/>
          <p:cNvSpPr/>
          <p:nvPr/>
        </p:nvSpPr>
        <p:spPr>
          <a:xfrm>
            <a:off x="6238075" y="3141900"/>
            <a:ext cx="805200" cy="11343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g2f0bcc14527_0_229"/>
          <p:cNvSpPr/>
          <p:nvPr/>
        </p:nvSpPr>
        <p:spPr>
          <a:xfrm>
            <a:off x="387225" y="634800"/>
            <a:ext cx="8407800" cy="1397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09" name="Google Shape;909;g2f0bcc14527_0_229"/>
          <p:cNvSpPr/>
          <p:nvPr/>
        </p:nvSpPr>
        <p:spPr>
          <a:xfrm>
            <a:off x="6245073" y="3054800"/>
            <a:ext cx="906600" cy="909300"/>
          </a:xfrm>
          <a:prstGeom prst="plus">
            <a:avLst>
              <a:gd name="adj" fmla="val 20127"/>
            </a:avLst>
          </a:prstGeom>
          <a:no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910" name="Google Shape;910;g2f0bcc14527_0_229"/>
          <p:cNvSpPr/>
          <p:nvPr/>
        </p:nvSpPr>
        <p:spPr>
          <a:xfrm>
            <a:off x="4685026" y="2229462"/>
            <a:ext cx="4097700" cy="2579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11" name="Google Shape;911;g2f0bcc14527_0_229"/>
          <p:cNvSpPr txBox="1">
            <a:spLocks noGrp="1"/>
          </p:cNvSpPr>
          <p:nvPr>
            <p:ph type="ctrTitle"/>
          </p:nvPr>
        </p:nvSpPr>
        <p:spPr>
          <a:xfrm>
            <a:off x="787775" y="18000"/>
            <a:ext cx="7368900" cy="559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アウトラインメッシュを「奥」にずらす</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912" name="Google Shape;912;g2f0bcc14527_0_229"/>
          <p:cNvSpPr txBox="1"/>
          <p:nvPr/>
        </p:nvSpPr>
        <p:spPr>
          <a:xfrm>
            <a:off x="399519" y="710033"/>
            <a:ext cx="83832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一番外側のアウトラインだけ残す</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」処理は、実は結構シンプルです。アウトラインを構成する背面メッシュを、頂点シェーダー内で</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実際の位置よりも「奥に」</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あるものとしてレンダリングしてあげれば実現できます。これはシェーダーで各頂点の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Depthの値をずらす</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ことで実現できます。アーティストにわかりやすい表現に言い換えると、</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カメラの視線方向に背面メッシュをずらして描画</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」するのとほぼ同じです。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13" name="Google Shape;913;g2f0bcc14527_0_229"/>
          <p:cNvSpPr/>
          <p:nvPr/>
        </p:nvSpPr>
        <p:spPr>
          <a:xfrm>
            <a:off x="4926509" y="2812075"/>
            <a:ext cx="1392600" cy="1397100"/>
          </a:xfrm>
          <a:prstGeom prst="plus">
            <a:avLst>
              <a:gd name="adj" fmla="val 20127"/>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914" name="Google Shape;914;g2f0bcc14527_0_229"/>
          <p:cNvSpPr/>
          <p:nvPr/>
        </p:nvSpPr>
        <p:spPr>
          <a:xfrm>
            <a:off x="399525" y="2229450"/>
            <a:ext cx="4097700" cy="2579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15" name="Google Shape;915;g2f0bcc14527_0_229"/>
          <p:cNvSpPr/>
          <p:nvPr/>
        </p:nvSpPr>
        <p:spPr>
          <a:xfrm>
            <a:off x="1339473" y="3040625"/>
            <a:ext cx="906600" cy="909300"/>
          </a:xfrm>
          <a:prstGeom prst="plus">
            <a:avLst>
              <a:gd name="adj" fmla="val 20127"/>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916" name="Google Shape;916;g2f0bcc14527_0_229"/>
          <p:cNvSpPr/>
          <p:nvPr/>
        </p:nvSpPr>
        <p:spPr>
          <a:xfrm>
            <a:off x="1450827" y="3161553"/>
            <a:ext cx="683700" cy="667500"/>
          </a:xfrm>
          <a:prstGeom prst="plus">
            <a:avLst>
              <a:gd name="adj" fmla="val 25000"/>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nvGrpSpPr>
          <p:cNvPr id="917" name="Google Shape;917;g2f0bcc14527_0_229"/>
          <p:cNvGrpSpPr/>
          <p:nvPr/>
        </p:nvGrpSpPr>
        <p:grpSpPr>
          <a:xfrm rot="-5400000">
            <a:off x="3405249" y="3325360"/>
            <a:ext cx="164319" cy="339887"/>
            <a:chOff x="3404900" y="3722850"/>
            <a:chExt cx="260700" cy="526875"/>
          </a:xfrm>
        </p:grpSpPr>
        <p:sp>
          <p:nvSpPr>
            <p:cNvPr id="918" name="Google Shape;918;g2f0bcc14527_0_229"/>
            <p:cNvSpPr/>
            <p:nvPr/>
          </p:nvSpPr>
          <p:spPr>
            <a:xfrm>
              <a:off x="3421950" y="3722850"/>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919" name="Google Shape;919;g2f0bcc14527_0_229"/>
            <p:cNvSpPr/>
            <p:nvPr/>
          </p:nvSpPr>
          <p:spPr>
            <a:xfrm>
              <a:off x="3404900" y="3853125"/>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sp>
        <p:nvSpPr>
          <p:cNvPr id="920" name="Google Shape;920;g2f0bcc14527_0_229"/>
          <p:cNvSpPr txBox="1"/>
          <p:nvPr/>
        </p:nvSpPr>
        <p:spPr>
          <a:xfrm>
            <a:off x="399525" y="2229425"/>
            <a:ext cx="19239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通常の描画</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grpSp>
        <p:nvGrpSpPr>
          <p:cNvPr id="921" name="Google Shape;921;g2f0bcc14527_0_229"/>
          <p:cNvGrpSpPr/>
          <p:nvPr/>
        </p:nvGrpSpPr>
        <p:grpSpPr>
          <a:xfrm rot="-5400000">
            <a:off x="8245299" y="3338648"/>
            <a:ext cx="164319" cy="341587"/>
            <a:chOff x="3404900" y="11015363"/>
            <a:chExt cx="260700" cy="529510"/>
          </a:xfrm>
        </p:grpSpPr>
        <p:sp>
          <p:nvSpPr>
            <p:cNvPr id="922" name="Google Shape;922;g2f0bcc14527_0_229"/>
            <p:cNvSpPr/>
            <p:nvPr/>
          </p:nvSpPr>
          <p:spPr>
            <a:xfrm>
              <a:off x="3421950" y="11015363"/>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923" name="Google Shape;923;g2f0bcc14527_0_229"/>
            <p:cNvSpPr/>
            <p:nvPr/>
          </p:nvSpPr>
          <p:spPr>
            <a:xfrm>
              <a:off x="3404900" y="11148273"/>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sp>
        <p:nvSpPr>
          <p:cNvPr id="924" name="Google Shape;924;g2f0bcc14527_0_229"/>
          <p:cNvSpPr txBox="1"/>
          <p:nvPr/>
        </p:nvSpPr>
        <p:spPr>
          <a:xfrm>
            <a:off x="4726375" y="2229451"/>
            <a:ext cx="40611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アウトライン用の頂点を奥にずらして描画</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25" name="Google Shape;925;g2f0bcc14527_0_229"/>
          <p:cNvSpPr/>
          <p:nvPr/>
        </p:nvSpPr>
        <p:spPr>
          <a:xfrm>
            <a:off x="6356527" y="3175690"/>
            <a:ext cx="683700" cy="667500"/>
          </a:xfrm>
          <a:prstGeom prst="plus">
            <a:avLst>
              <a:gd name="adj" fmla="val 25000"/>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cxnSp>
        <p:nvCxnSpPr>
          <p:cNvPr id="926" name="Google Shape;926;g2f0bcc14527_0_229"/>
          <p:cNvCxnSpPr/>
          <p:nvPr/>
        </p:nvCxnSpPr>
        <p:spPr>
          <a:xfrm rot="10800000">
            <a:off x="6078300" y="2816700"/>
            <a:ext cx="882300" cy="218100"/>
          </a:xfrm>
          <a:prstGeom prst="straightConnector1">
            <a:avLst/>
          </a:prstGeom>
          <a:noFill/>
          <a:ln w="9525" cap="flat" cmpd="sng">
            <a:solidFill>
              <a:srgbClr val="FFFF00"/>
            </a:solidFill>
            <a:prstDash val="solid"/>
            <a:round/>
            <a:headEnd type="none" w="sm" len="sm"/>
            <a:tailEnd type="stealth" w="med" len="med"/>
          </a:ln>
        </p:spPr>
      </p:cxnSp>
      <p:cxnSp>
        <p:nvCxnSpPr>
          <p:cNvPr id="927" name="Google Shape;927;g2f0bcc14527_0_229"/>
          <p:cNvCxnSpPr/>
          <p:nvPr/>
        </p:nvCxnSpPr>
        <p:spPr>
          <a:xfrm flipH="1">
            <a:off x="6078300" y="3982500"/>
            <a:ext cx="890400" cy="254100"/>
          </a:xfrm>
          <a:prstGeom prst="straightConnector1">
            <a:avLst/>
          </a:prstGeom>
          <a:noFill/>
          <a:ln w="9525" cap="flat" cmpd="sng">
            <a:solidFill>
              <a:srgbClr val="FFFF00"/>
            </a:solidFill>
            <a:prstDash val="solid"/>
            <a:round/>
            <a:headEnd type="none" w="sm" len="sm"/>
            <a:tailEnd type="stealth" w="med" len="med"/>
          </a:ln>
        </p:spPr>
      </p:cxnSp>
      <p:sp>
        <p:nvSpPr>
          <p:cNvPr id="928" name="Google Shape;928;g2f0bcc14527_0_229"/>
          <p:cNvSpPr txBox="1"/>
          <p:nvPr/>
        </p:nvSpPr>
        <p:spPr>
          <a:xfrm>
            <a:off x="939825" y="3926325"/>
            <a:ext cx="1792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1" i="0" u="none" strike="noStrike" cap="none">
                <a:solidFill>
                  <a:srgbClr val="00FF00"/>
                </a:solidFill>
                <a:latin typeface="メイリオ" panose="020B0604030504040204" pitchFamily="50" charset="-128"/>
                <a:ea typeface="メイリオ" panose="020B0604030504040204" pitchFamily="50" charset="-128"/>
                <a:cs typeface="Calibri"/>
                <a:sym typeface="Calibri"/>
              </a:rPr>
              <a:t>アウトライン用メッシュ</a:t>
            </a:r>
            <a:endParaRPr sz="1100" b="1" i="0" u="none" strike="noStrike" cap="none">
              <a:solidFill>
                <a:srgbClr val="00FF00"/>
              </a:solidFill>
              <a:latin typeface="メイリオ" panose="020B0604030504040204" pitchFamily="50" charset="-128"/>
              <a:ea typeface="メイリオ" panose="020B0604030504040204" pitchFamily="50" charset="-128"/>
              <a:cs typeface="Calibri"/>
              <a:sym typeface="Calibri"/>
            </a:endParaRPr>
          </a:p>
        </p:txBody>
      </p:sp>
      <p:sp>
        <p:nvSpPr>
          <p:cNvPr id="929" name="Google Shape;929;g2f0bcc14527_0_229"/>
          <p:cNvSpPr txBox="1"/>
          <p:nvPr/>
        </p:nvSpPr>
        <p:spPr>
          <a:xfrm>
            <a:off x="3213375" y="3542950"/>
            <a:ext cx="1021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1" i="0" u="none" strike="noStrike" cap="none">
                <a:solidFill>
                  <a:schemeClr val="lt1"/>
                </a:solidFill>
                <a:latin typeface="メイリオ" panose="020B0604030504040204" pitchFamily="50" charset="-128"/>
                <a:ea typeface="メイリオ" panose="020B0604030504040204" pitchFamily="50" charset="-128"/>
                <a:cs typeface="Calibri"/>
                <a:sym typeface="Calibri"/>
              </a:rPr>
              <a:t>カメラ</a:t>
            </a:r>
            <a:endParaRPr sz="1100" b="1"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30" name="Google Shape;930;g2f0bcc14527_0_229"/>
          <p:cNvSpPr txBox="1"/>
          <p:nvPr/>
        </p:nvSpPr>
        <p:spPr>
          <a:xfrm>
            <a:off x="1450825" y="3326563"/>
            <a:ext cx="10218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ja-JP" sz="1000" b="1" i="0" u="none" strike="noStrike" cap="none">
                <a:solidFill>
                  <a:srgbClr val="00FFFF"/>
                </a:solidFill>
                <a:latin typeface="メイリオ" panose="020B0604030504040204" pitchFamily="50" charset="-128"/>
                <a:ea typeface="メイリオ" panose="020B0604030504040204" pitchFamily="50" charset="-128"/>
                <a:cs typeface="Calibri"/>
                <a:sym typeface="Calibri"/>
              </a:rPr>
              <a:t>メッシュ</a:t>
            </a:r>
            <a:endParaRPr sz="1000" b="1" i="0" u="none" strike="noStrike" cap="none">
              <a:solidFill>
                <a:srgbClr val="00FFFF"/>
              </a:solidFill>
              <a:latin typeface="メイリオ" panose="020B0604030504040204" pitchFamily="50" charset="-128"/>
              <a:ea typeface="メイリオ" panose="020B0604030504040204" pitchFamily="50" charset="-128"/>
              <a:cs typeface="Calibri"/>
              <a:sym typeface="Calibri"/>
            </a:endParaRPr>
          </a:p>
        </p:txBody>
      </p:sp>
      <p:sp>
        <p:nvSpPr>
          <p:cNvPr id="931" name="Google Shape;931;g2f0bcc14527_0_229"/>
          <p:cNvSpPr txBox="1"/>
          <p:nvPr/>
        </p:nvSpPr>
        <p:spPr>
          <a:xfrm>
            <a:off x="4703325" y="4468701"/>
            <a:ext cx="40611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結果、一番外の輪郭だけが残って見える</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g280054cff8a_0_121"/>
          <p:cNvSpPr/>
          <p:nvPr/>
        </p:nvSpPr>
        <p:spPr>
          <a:xfrm>
            <a:off x="387225" y="787200"/>
            <a:ext cx="8407800" cy="675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38" name="Google Shape;938;g280054cff8a_0_121"/>
          <p:cNvSpPr txBox="1">
            <a:spLocks noGrp="1"/>
          </p:cNvSpPr>
          <p:nvPr>
            <p:ph type="ctrTitle"/>
          </p:nvPr>
        </p:nvSpPr>
        <p:spPr>
          <a:xfrm>
            <a:off x="787775" y="18000"/>
            <a:ext cx="7368900" cy="559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背面メッシュを「奥」にずらす処理</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939" name="Google Shape;939;g280054cff8a_0_121"/>
          <p:cNvSpPr txBox="1"/>
          <p:nvPr/>
        </p:nvSpPr>
        <p:spPr>
          <a:xfrm>
            <a:off x="399519" y="862433"/>
            <a:ext cx="8383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背面メッシュを奥にずらす</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」処理をかけることで、任意の場所に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「線を出したり」「出さなかったり」</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を設定できるようになります。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40" name="Google Shape;940;g280054cff8a_0_121"/>
          <p:cNvSpPr/>
          <p:nvPr/>
        </p:nvSpPr>
        <p:spPr>
          <a:xfrm>
            <a:off x="5130525" y="1624550"/>
            <a:ext cx="3664500" cy="2564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pic>
        <p:nvPicPr>
          <p:cNvPr id="941" name="Google Shape;941;g280054cff8a_0_1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1525" y="1614725"/>
            <a:ext cx="2204875" cy="2564067"/>
          </a:xfrm>
          <a:prstGeom prst="rect">
            <a:avLst/>
          </a:prstGeom>
          <a:noFill/>
          <a:ln w="9525" cap="flat" cmpd="sng">
            <a:solidFill>
              <a:schemeClr val="dk1"/>
            </a:solidFill>
            <a:prstDash val="solid"/>
            <a:round/>
            <a:headEnd type="none" w="sm" len="sm"/>
            <a:tailEnd type="none" w="sm" len="sm"/>
          </a:ln>
        </p:spPr>
      </p:pic>
      <p:pic>
        <p:nvPicPr>
          <p:cNvPr id="942" name="Google Shape;942;g280054cff8a_0_1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63214" y="1614713"/>
            <a:ext cx="2204889" cy="2564099"/>
          </a:xfrm>
          <a:prstGeom prst="rect">
            <a:avLst/>
          </a:prstGeom>
          <a:noFill/>
          <a:ln w="9525" cap="flat" cmpd="sng">
            <a:solidFill>
              <a:schemeClr val="dk1"/>
            </a:solidFill>
            <a:prstDash val="solid"/>
            <a:round/>
            <a:headEnd type="none" w="sm" len="sm"/>
            <a:tailEnd type="none" w="sm" len="sm"/>
          </a:ln>
        </p:spPr>
      </p:pic>
      <p:sp>
        <p:nvSpPr>
          <p:cNvPr id="943" name="Google Shape;943;g280054cff8a_0_121"/>
          <p:cNvSpPr txBox="1"/>
          <p:nvPr/>
        </p:nvSpPr>
        <p:spPr>
          <a:xfrm>
            <a:off x="5203225" y="1701176"/>
            <a:ext cx="3480600" cy="226212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ギルティギアシリーズでは、どの部位の線を出すのか、あるいは出さないのか、は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頂点カラーのBチャンネル</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を使って指定できるようになっています。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左図の例では、髪の毛の部分だけ頂点カラーBをいじって、</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「一番外の輪郭」を残して髪の毛のアウトラインが描画されないよう</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に設定しています。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44" name="Google Shape;944;g280054cff8a_0_121"/>
          <p:cNvSpPr/>
          <p:nvPr/>
        </p:nvSpPr>
        <p:spPr>
          <a:xfrm>
            <a:off x="415550" y="4178800"/>
            <a:ext cx="2236800" cy="6738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45" name="Google Shape;945;g280054cff8a_0_121"/>
          <p:cNvSpPr txBox="1"/>
          <p:nvPr/>
        </p:nvSpPr>
        <p:spPr>
          <a:xfrm>
            <a:off x="443902" y="4198933"/>
            <a:ext cx="21246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通常の表示</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46" name="Google Shape;946;g280054cff8a_0_121"/>
          <p:cNvSpPr/>
          <p:nvPr/>
        </p:nvSpPr>
        <p:spPr>
          <a:xfrm>
            <a:off x="2747263" y="4178800"/>
            <a:ext cx="2236800" cy="6738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47" name="Google Shape;947;g280054cff8a_0_121"/>
          <p:cNvSpPr txBox="1"/>
          <p:nvPr/>
        </p:nvSpPr>
        <p:spPr>
          <a:xfrm>
            <a:off x="2791640" y="4198933"/>
            <a:ext cx="2124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髪の部位だけ頂点カラーを編集</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g2f3a7264ecf_0_25"/>
          <p:cNvSpPr/>
          <p:nvPr/>
        </p:nvSpPr>
        <p:spPr>
          <a:xfrm>
            <a:off x="0" y="2325050"/>
            <a:ext cx="9144000" cy="6036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53" name="Google Shape;953;g2f3a7264ecf_0_25"/>
          <p:cNvSpPr txBox="1">
            <a:spLocks noGrp="1"/>
          </p:cNvSpPr>
          <p:nvPr>
            <p:ph type="ctrTitle"/>
          </p:nvPr>
        </p:nvSpPr>
        <p:spPr>
          <a:xfrm>
            <a:off x="685800" y="2417861"/>
            <a:ext cx="7772400" cy="4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ハードエッジ、カスタム法線の問題と解決法</a:t>
            </a:r>
            <a:endParaRPr sz="37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954" name="Google Shape;954;g2f3a7264ecf_0_25"/>
          <p:cNvSpPr txBox="1"/>
          <p:nvPr/>
        </p:nvSpPr>
        <p:spPr>
          <a:xfrm>
            <a:off x="3072000" y="1909550"/>
            <a:ext cx="3000000" cy="415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cs typeface="Meiryo"/>
                <a:sym typeface="Meiryo"/>
              </a:rPr>
              <a:t>実装の工夫⑤</a:t>
            </a:r>
            <a:endParaRPr sz="15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2f3a7264ecf_0_30"/>
          <p:cNvSpPr/>
          <p:nvPr/>
        </p:nvSpPr>
        <p:spPr>
          <a:xfrm>
            <a:off x="368025" y="642975"/>
            <a:ext cx="8542200" cy="1367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61" name="Google Shape;961;g2f3a7264ecf_0_30"/>
          <p:cNvSpPr txBox="1">
            <a:spLocks noGrp="1"/>
          </p:cNvSpPr>
          <p:nvPr>
            <p:ph type="ctrTitle"/>
          </p:nvPr>
        </p:nvSpPr>
        <p:spPr>
          <a:xfrm>
            <a:off x="797106" y="53550"/>
            <a:ext cx="7368900" cy="559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ハードエッジの問題</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962" name="Google Shape;962;g2f3a7264ecf_0_30"/>
          <p:cNvSpPr txBox="1"/>
          <p:nvPr/>
        </p:nvSpPr>
        <p:spPr>
          <a:xfrm>
            <a:off x="380516" y="703425"/>
            <a:ext cx="85173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背面法では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「法線」の方向にメッシュを押し出す</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ことで輪郭線を描画します。この時、法線が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ハードエッジ</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に設定されていたり、ライティングを調整するために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法線がカスタム化</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されてたりすると、その結果が輪郭線用のメッシュを</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押し出す方向に影響</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を与えてしまいます。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特に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ハードエッジの場合</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は、ポリゴン毎に法線が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異なる方向を向くため、</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押し出されたメッシュがバラバラになってしまい、</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輪郭線もとぎれとぎれ</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になってしまいます。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63" name="Google Shape;963;g2f3a7264ecf_0_30"/>
          <p:cNvSpPr/>
          <p:nvPr/>
        </p:nvSpPr>
        <p:spPr>
          <a:xfrm>
            <a:off x="368025" y="4071050"/>
            <a:ext cx="2727900" cy="910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64" name="Google Shape;964;g2f3a7264ecf_0_30"/>
          <p:cNvSpPr txBox="1"/>
          <p:nvPr/>
        </p:nvSpPr>
        <p:spPr>
          <a:xfrm>
            <a:off x="385425" y="4216312"/>
            <a:ext cx="2693100" cy="6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ハードエッジはシャープな陰影が得られるが、これは法線がポリゴンごとに別方向を向いているため</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65" name="Google Shape;965;g2f3a7264ecf_0_30"/>
          <p:cNvSpPr/>
          <p:nvPr/>
        </p:nvSpPr>
        <p:spPr>
          <a:xfrm>
            <a:off x="3315575" y="4070900"/>
            <a:ext cx="2727900" cy="910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66" name="Google Shape;966;g2f3a7264ecf_0_30"/>
          <p:cNvSpPr txBox="1"/>
          <p:nvPr/>
        </p:nvSpPr>
        <p:spPr>
          <a:xfrm>
            <a:off x="3332975" y="4216186"/>
            <a:ext cx="2693100" cy="6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法線がバラバラなので、押し出された背面メッシュもバラバラになってしまう</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67" name="Google Shape;967;g2f3a7264ecf_0_30"/>
          <p:cNvSpPr/>
          <p:nvPr/>
        </p:nvSpPr>
        <p:spPr>
          <a:xfrm>
            <a:off x="6263125" y="4070900"/>
            <a:ext cx="2647200" cy="910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68" name="Google Shape;968;g2f3a7264ecf_0_30"/>
          <p:cNvSpPr txBox="1"/>
          <p:nvPr/>
        </p:nvSpPr>
        <p:spPr>
          <a:xfrm>
            <a:off x="6280525" y="4216175"/>
            <a:ext cx="2555400" cy="6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sym typeface="Arial"/>
              </a:rPr>
              <a:t>背面メッシュがバラバラだと、アウトラインに途切れる箇所が発生してしまう</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969" name="Google Shape;969;g2f3a7264ecf_0_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63125" y="2231675"/>
            <a:ext cx="2647126" cy="1839379"/>
          </a:xfrm>
          <a:prstGeom prst="rect">
            <a:avLst/>
          </a:prstGeom>
          <a:noFill/>
          <a:ln>
            <a:noFill/>
          </a:ln>
        </p:spPr>
      </p:pic>
      <p:pic>
        <p:nvPicPr>
          <p:cNvPr id="970" name="Google Shape;970;g2f3a7264ecf_0_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8025" y="2175480"/>
            <a:ext cx="2727900" cy="1895582"/>
          </a:xfrm>
          <a:prstGeom prst="rect">
            <a:avLst/>
          </a:prstGeom>
          <a:noFill/>
          <a:ln>
            <a:noFill/>
          </a:ln>
        </p:spPr>
      </p:pic>
      <p:sp>
        <p:nvSpPr>
          <p:cNvPr id="971" name="Google Shape;971;g2f3a7264ecf_0_30"/>
          <p:cNvSpPr/>
          <p:nvPr/>
        </p:nvSpPr>
        <p:spPr>
          <a:xfrm>
            <a:off x="3315575" y="2175475"/>
            <a:ext cx="2727900" cy="1895700"/>
          </a:xfrm>
          <a:prstGeom prst="rect">
            <a:avLst/>
          </a:prstGeom>
          <a:solidFill>
            <a:srgbClr val="000000">
              <a:alpha val="6274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72" name="Google Shape;972;g2f3a7264ecf_0_30"/>
          <p:cNvSpPr/>
          <p:nvPr/>
        </p:nvSpPr>
        <p:spPr>
          <a:xfrm>
            <a:off x="4104450" y="2744413"/>
            <a:ext cx="935100" cy="813900"/>
          </a:xfrm>
          <a:prstGeom prst="rect">
            <a:avLst/>
          </a:prstGeom>
          <a:no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cxnSp>
        <p:nvCxnSpPr>
          <p:cNvPr id="973" name="Google Shape;973;g2f3a7264ecf_0_30"/>
          <p:cNvCxnSpPr/>
          <p:nvPr/>
        </p:nvCxnSpPr>
        <p:spPr>
          <a:xfrm rot="10800000" flipH="1">
            <a:off x="4112050" y="2506125"/>
            <a:ext cx="942900" cy="3000"/>
          </a:xfrm>
          <a:prstGeom prst="straightConnector1">
            <a:avLst/>
          </a:prstGeom>
          <a:noFill/>
          <a:ln w="19050" cap="flat" cmpd="sng">
            <a:solidFill>
              <a:srgbClr val="00FF00"/>
            </a:solidFill>
            <a:prstDash val="solid"/>
            <a:round/>
            <a:headEnd type="none" w="sm" len="sm"/>
            <a:tailEnd type="none" w="sm" len="sm"/>
          </a:ln>
        </p:spPr>
      </p:cxnSp>
      <p:cxnSp>
        <p:nvCxnSpPr>
          <p:cNvPr id="974" name="Google Shape;974;g2f3a7264ecf_0_30"/>
          <p:cNvCxnSpPr/>
          <p:nvPr/>
        </p:nvCxnSpPr>
        <p:spPr>
          <a:xfrm>
            <a:off x="4115950" y="3791491"/>
            <a:ext cx="935100" cy="0"/>
          </a:xfrm>
          <a:prstGeom prst="straightConnector1">
            <a:avLst/>
          </a:prstGeom>
          <a:noFill/>
          <a:ln w="19050" cap="flat" cmpd="sng">
            <a:solidFill>
              <a:srgbClr val="00FF00"/>
            </a:solidFill>
            <a:prstDash val="solid"/>
            <a:round/>
            <a:headEnd type="none" w="sm" len="sm"/>
            <a:tailEnd type="none" w="sm" len="sm"/>
          </a:ln>
        </p:spPr>
      </p:cxnSp>
      <p:cxnSp>
        <p:nvCxnSpPr>
          <p:cNvPr id="975" name="Google Shape;975;g2f3a7264ecf_0_30"/>
          <p:cNvCxnSpPr/>
          <p:nvPr/>
        </p:nvCxnSpPr>
        <p:spPr>
          <a:xfrm>
            <a:off x="5255441" y="2768025"/>
            <a:ext cx="0" cy="796500"/>
          </a:xfrm>
          <a:prstGeom prst="straightConnector1">
            <a:avLst/>
          </a:prstGeom>
          <a:noFill/>
          <a:ln w="19050" cap="flat" cmpd="sng">
            <a:solidFill>
              <a:srgbClr val="00FF00"/>
            </a:solidFill>
            <a:prstDash val="solid"/>
            <a:round/>
            <a:headEnd type="none" w="sm" len="sm"/>
            <a:tailEnd type="none" w="sm" len="sm"/>
          </a:ln>
        </p:spPr>
      </p:cxnSp>
      <p:cxnSp>
        <p:nvCxnSpPr>
          <p:cNvPr id="976" name="Google Shape;976;g2f3a7264ecf_0_30"/>
          <p:cNvCxnSpPr/>
          <p:nvPr/>
        </p:nvCxnSpPr>
        <p:spPr>
          <a:xfrm>
            <a:off x="3888334" y="2746063"/>
            <a:ext cx="0" cy="810600"/>
          </a:xfrm>
          <a:prstGeom prst="straightConnector1">
            <a:avLst/>
          </a:prstGeom>
          <a:noFill/>
          <a:ln w="19050" cap="flat" cmpd="sng">
            <a:solidFill>
              <a:srgbClr val="00FF00"/>
            </a:solidFill>
            <a:prstDash val="solid"/>
            <a:round/>
            <a:headEnd type="none" w="sm" len="sm"/>
            <a:tailEnd type="none" w="sm" len="sm"/>
          </a:ln>
        </p:spPr>
      </p:cxnSp>
      <p:cxnSp>
        <p:nvCxnSpPr>
          <p:cNvPr id="977" name="Google Shape;977;g2f3a7264ecf_0_30"/>
          <p:cNvCxnSpPr/>
          <p:nvPr/>
        </p:nvCxnSpPr>
        <p:spPr>
          <a:xfrm rot="10800000">
            <a:off x="5039550" y="2555377"/>
            <a:ext cx="300" cy="129300"/>
          </a:xfrm>
          <a:prstGeom prst="straightConnector1">
            <a:avLst/>
          </a:prstGeom>
          <a:noFill/>
          <a:ln w="9525" cap="flat" cmpd="sng">
            <a:solidFill>
              <a:srgbClr val="FFFFFF"/>
            </a:solidFill>
            <a:prstDash val="solid"/>
            <a:round/>
            <a:headEnd type="none" w="sm" len="sm"/>
            <a:tailEnd type="stealth" w="med" len="med"/>
          </a:ln>
        </p:spPr>
      </p:cxnSp>
      <p:cxnSp>
        <p:nvCxnSpPr>
          <p:cNvPr id="978" name="Google Shape;978;g2f3a7264ecf_0_30"/>
          <p:cNvCxnSpPr/>
          <p:nvPr/>
        </p:nvCxnSpPr>
        <p:spPr>
          <a:xfrm rot="10800000">
            <a:off x="4115950" y="2547475"/>
            <a:ext cx="2400" cy="145200"/>
          </a:xfrm>
          <a:prstGeom prst="straightConnector1">
            <a:avLst/>
          </a:prstGeom>
          <a:noFill/>
          <a:ln w="9525" cap="flat" cmpd="sng">
            <a:solidFill>
              <a:srgbClr val="FFFFFF"/>
            </a:solidFill>
            <a:prstDash val="solid"/>
            <a:round/>
            <a:headEnd type="none" w="sm" len="sm"/>
            <a:tailEnd type="stealth" w="med" len="med"/>
          </a:ln>
        </p:spPr>
      </p:cxnSp>
      <p:cxnSp>
        <p:nvCxnSpPr>
          <p:cNvPr id="979" name="Google Shape;979;g2f3a7264ecf_0_30"/>
          <p:cNvCxnSpPr/>
          <p:nvPr/>
        </p:nvCxnSpPr>
        <p:spPr>
          <a:xfrm>
            <a:off x="4104450" y="3600916"/>
            <a:ext cx="0" cy="145200"/>
          </a:xfrm>
          <a:prstGeom prst="straightConnector1">
            <a:avLst/>
          </a:prstGeom>
          <a:noFill/>
          <a:ln w="9525" cap="flat" cmpd="sng">
            <a:solidFill>
              <a:srgbClr val="FFFFFF"/>
            </a:solidFill>
            <a:prstDash val="solid"/>
            <a:round/>
            <a:headEnd type="none" w="sm" len="sm"/>
            <a:tailEnd type="stealth" w="med" len="med"/>
          </a:ln>
        </p:spPr>
      </p:cxnSp>
      <p:cxnSp>
        <p:nvCxnSpPr>
          <p:cNvPr id="980" name="Google Shape;980;g2f3a7264ecf_0_30"/>
          <p:cNvCxnSpPr/>
          <p:nvPr/>
        </p:nvCxnSpPr>
        <p:spPr>
          <a:xfrm>
            <a:off x="5039700" y="3598353"/>
            <a:ext cx="0" cy="145200"/>
          </a:xfrm>
          <a:prstGeom prst="straightConnector1">
            <a:avLst/>
          </a:prstGeom>
          <a:noFill/>
          <a:ln w="9525" cap="flat" cmpd="sng">
            <a:solidFill>
              <a:srgbClr val="FFFFFF"/>
            </a:solidFill>
            <a:prstDash val="solid"/>
            <a:round/>
            <a:headEnd type="none" w="sm" len="sm"/>
            <a:tailEnd type="stealth" w="med" len="med"/>
          </a:ln>
        </p:spPr>
      </p:cxnSp>
      <p:cxnSp>
        <p:nvCxnSpPr>
          <p:cNvPr id="981" name="Google Shape;981;g2f3a7264ecf_0_30"/>
          <p:cNvCxnSpPr/>
          <p:nvPr/>
        </p:nvCxnSpPr>
        <p:spPr>
          <a:xfrm rot="10800000">
            <a:off x="3923684" y="2744425"/>
            <a:ext cx="133800" cy="0"/>
          </a:xfrm>
          <a:prstGeom prst="straightConnector1">
            <a:avLst/>
          </a:prstGeom>
          <a:noFill/>
          <a:ln w="9525" cap="flat" cmpd="sng">
            <a:solidFill>
              <a:srgbClr val="FFFFFF"/>
            </a:solidFill>
            <a:prstDash val="solid"/>
            <a:round/>
            <a:headEnd type="none" w="sm" len="sm"/>
            <a:tailEnd type="stealth" w="med" len="med"/>
          </a:ln>
        </p:spPr>
      </p:cxnSp>
      <p:cxnSp>
        <p:nvCxnSpPr>
          <p:cNvPr id="982" name="Google Shape;982;g2f3a7264ecf_0_30"/>
          <p:cNvCxnSpPr/>
          <p:nvPr/>
        </p:nvCxnSpPr>
        <p:spPr>
          <a:xfrm rot="10800000">
            <a:off x="3933547" y="3558325"/>
            <a:ext cx="133800" cy="0"/>
          </a:xfrm>
          <a:prstGeom prst="straightConnector1">
            <a:avLst/>
          </a:prstGeom>
          <a:noFill/>
          <a:ln w="9525" cap="flat" cmpd="sng">
            <a:solidFill>
              <a:srgbClr val="FFFFFF"/>
            </a:solidFill>
            <a:prstDash val="solid"/>
            <a:round/>
            <a:headEnd type="none" w="sm" len="sm"/>
            <a:tailEnd type="stealth" w="med" len="med"/>
          </a:ln>
        </p:spPr>
      </p:cxnSp>
      <p:cxnSp>
        <p:nvCxnSpPr>
          <p:cNvPr id="983" name="Google Shape;983;g2f3a7264ecf_0_30"/>
          <p:cNvCxnSpPr/>
          <p:nvPr/>
        </p:nvCxnSpPr>
        <p:spPr>
          <a:xfrm>
            <a:off x="5083913" y="2744425"/>
            <a:ext cx="140400" cy="0"/>
          </a:xfrm>
          <a:prstGeom prst="straightConnector1">
            <a:avLst/>
          </a:prstGeom>
          <a:noFill/>
          <a:ln w="9525" cap="flat" cmpd="sng">
            <a:solidFill>
              <a:srgbClr val="FFFFFF"/>
            </a:solidFill>
            <a:prstDash val="solid"/>
            <a:round/>
            <a:headEnd type="none" w="sm" len="sm"/>
            <a:tailEnd type="stealth" w="med" len="med"/>
          </a:ln>
        </p:spPr>
      </p:cxnSp>
      <p:cxnSp>
        <p:nvCxnSpPr>
          <p:cNvPr id="984" name="Google Shape;984;g2f3a7264ecf_0_30"/>
          <p:cNvCxnSpPr/>
          <p:nvPr/>
        </p:nvCxnSpPr>
        <p:spPr>
          <a:xfrm>
            <a:off x="5073341" y="3558325"/>
            <a:ext cx="140400" cy="0"/>
          </a:xfrm>
          <a:prstGeom prst="straightConnector1">
            <a:avLst/>
          </a:prstGeom>
          <a:noFill/>
          <a:ln w="9525" cap="flat" cmpd="sng">
            <a:solidFill>
              <a:srgbClr val="FFFFFF"/>
            </a:solidFill>
            <a:prstDash val="solid"/>
            <a:round/>
            <a:headEnd type="none" w="sm" len="sm"/>
            <a:tailEnd type="stealth"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g2f3a7264ecf_0_128"/>
          <p:cNvSpPr/>
          <p:nvPr/>
        </p:nvSpPr>
        <p:spPr>
          <a:xfrm>
            <a:off x="368025" y="642975"/>
            <a:ext cx="8542200" cy="11379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91" name="Google Shape;991;g2f3a7264ecf_0_128"/>
          <p:cNvSpPr txBox="1">
            <a:spLocks noGrp="1"/>
          </p:cNvSpPr>
          <p:nvPr>
            <p:ph type="ctrTitle"/>
          </p:nvPr>
        </p:nvSpPr>
        <p:spPr>
          <a:xfrm>
            <a:off x="787775" y="18000"/>
            <a:ext cx="7368900" cy="559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カスタム法線の問題</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992" name="Google Shape;992;g2f3a7264ecf_0_128"/>
          <p:cNvSpPr txBox="1"/>
          <p:nvPr/>
        </p:nvSpPr>
        <p:spPr>
          <a:xfrm>
            <a:off x="380516" y="703425"/>
            <a:ext cx="8517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トゥーンシェーダーを用いた３D表現では、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法線を編集</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することで陰影の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ラインティングをコントロール</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する手法がよくとられます。この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法線の編集</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は、実は背面法による表現と</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相性が良くありません</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。ライティングのために編集されたカスタム法線が、必ずしも適切な背面メッシュの押し出し方向になるとは限らないためです。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993" name="Google Shape;993;g2f3a7264ecf_0_128"/>
          <p:cNvSpPr/>
          <p:nvPr/>
        </p:nvSpPr>
        <p:spPr>
          <a:xfrm>
            <a:off x="191100" y="4301581"/>
            <a:ext cx="3086100" cy="678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94" name="Google Shape;994;g2f3a7264ecf_0_128"/>
          <p:cNvSpPr txBox="1"/>
          <p:nvPr/>
        </p:nvSpPr>
        <p:spPr>
          <a:xfrm>
            <a:off x="195613" y="4341207"/>
            <a:ext cx="3077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ポピュラーな「球状法線の焼き付け」手法で表現された髪の陰影</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995" name="Google Shape;995;g2f3a7264ecf_0_1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1107" y="1896628"/>
            <a:ext cx="3086094" cy="2309484"/>
          </a:xfrm>
          <a:prstGeom prst="rect">
            <a:avLst/>
          </a:prstGeom>
          <a:noFill/>
          <a:ln w="9525" cap="flat" cmpd="sng">
            <a:solidFill>
              <a:schemeClr val="dk1"/>
            </a:solidFill>
            <a:prstDash val="solid"/>
            <a:round/>
            <a:headEnd type="none" w="sm" len="sm"/>
            <a:tailEnd type="none" w="sm" len="sm"/>
          </a:ln>
        </p:spPr>
      </p:pic>
      <p:pic>
        <p:nvPicPr>
          <p:cNvPr id="996" name="Google Shape;996;g2f3a7264ecf_0_1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00690" y="1896625"/>
            <a:ext cx="2432135" cy="3083250"/>
          </a:xfrm>
          <a:prstGeom prst="rect">
            <a:avLst/>
          </a:prstGeom>
          <a:noFill/>
          <a:ln w="9525" cap="flat" cmpd="sng">
            <a:solidFill>
              <a:schemeClr val="dk1"/>
            </a:solidFill>
            <a:prstDash val="solid"/>
            <a:round/>
            <a:headEnd type="none" w="sm" len="sm"/>
            <a:tailEnd type="none" w="sm" len="sm"/>
          </a:ln>
        </p:spPr>
      </p:pic>
      <p:pic>
        <p:nvPicPr>
          <p:cNvPr id="997" name="Google Shape;997;g2f3a7264ecf_0_128"/>
          <p:cNvPicPr preferRelativeResize="0"/>
          <p:nvPr/>
        </p:nvPicPr>
        <p:blipFill rotWithShape="1">
          <a:blip r:embed="rId5">
            <a:alphaModFix/>
          </a:blip>
          <a:srcRect/>
          <a:stretch/>
        </p:blipFill>
        <p:spPr>
          <a:xfrm>
            <a:off x="5956325" y="1898438"/>
            <a:ext cx="2974696" cy="2309475"/>
          </a:xfrm>
          <a:prstGeom prst="rect">
            <a:avLst/>
          </a:prstGeom>
          <a:noFill/>
          <a:ln w="9525" cap="flat" cmpd="sng">
            <a:solidFill>
              <a:schemeClr val="dk1"/>
            </a:solidFill>
            <a:prstDash val="solid"/>
            <a:round/>
            <a:headEnd type="none" w="sm" len="sm"/>
            <a:tailEnd type="none" w="sm" len="sm"/>
          </a:ln>
        </p:spPr>
      </p:pic>
      <p:sp>
        <p:nvSpPr>
          <p:cNvPr id="998" name="Google Shape;998;g2f3a7264ecf_0_128"/>
          <p:cNvSpPr/>
          <p:nvPr/>
        </p:nvSpPr>
        <p:spPr>
          <a:xfrm>
            <a:off x="5956325" y="4330063"/>
            <a:ext cx="2974800" cy="648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999" name="Google Shape;999;g2f3a7264ecf_0_128"/>
          <p:cNvSpPr txBox="1"/>
          <p:nvPr/>
        </p:nvSpPr>
        <p:spPr>
          <a:xfrm>
            <a:off x="5960675" y="4367914"/>
            <a:ext cx="2966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結果、背面の押し出し方向も影響を受け、内側に線が出ない！</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000" name="Google Shape;1000;g2f3a7264ecf_0_128"/>
          <p:cNvSpPr txBox="1"/>
          <p:nvPr/>
        </p:nvSpPr>
        <p:spPr>
          <a:xfrm>
            <a:off x="4541625" y="1896625"/>
            <a:ext cx="12912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法線を</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球状に編集</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p:txBody>
      </p:sp>
      <p:sp>
        <p:nvSpPr>
          <p:cNvPr id="1001" name="Google Shape;1001;g2f3a7264ecf_0_128"/>
          <p:cNvSpPr/>
          <p:nvPr/>
        </p:nvSpPr>
        <p:spPr>
          <a:xfrm>
            <a:off x="7019450" y="3152875"/>
            <a:ext cx="640800" cy="678300"/>
          </a:xfrm>
          <a:prstGeom prst="ellipse">
            <a:avLst/>
          </a:prstGeom>
          <a:noFill/>
          <a:ln w="2857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02" name="Google Shape;1002;g2f3a7264ecf_0_128"/>
          <p:cNvSpPr/>
          <p:nvPr/>
        </p:nvSpPr>
        <p:spPr>
          <a:xfrm rot="18408">
            <a:off x="5317485" y="3560176"/>
            <a:ext cx="224103" cy="1308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03" name="Google Shape;1003;g2f3a7264ecf_0_128"/>
          <p:cNvSpPr/>
          <p:nvPr/>
        </p:nvSpPr>
        <p:spPr>
          <a:xfrm rot="1350819">
            <a:off x="4954018" y="4491832"/>
            <a:ext cx="224077" cy="130641"/>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04" name="Google Shape;1004;g2f3a7264ecf_0_128"/>
          <p:cNvSpPr/>
          <p:nvPr/>
        </p:nvSpPr>
        <p:spPr>
          <a:xfrm rot="-2683738">
            <a:off x="4527062" y="2159069"/>
            <a:ext cx="224226" cy="130673"/>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05" name="Google Shape;1005;g2f3a7264ecf_0_128"/>
          <p:cNvSpPr/>
          <p:nvPr/>
        </p:nvSpPr>
        <p:spPr>
          <a:xfrm rot="-1065381">
            <a:off x="5129749" y="2822367"/>
            <a:ext cx="224284" cy="130636"/>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06" name="Google Shape;1006;g2f3a7264ecf_0_128"/>
          <p:cNvSpPr/>
          <p:nvPr/>
        </p:nvSpPr>
        <p:spPr>
          <a:xfrm rot="-893514">
            <a:off x="7034134" y="2125692"/>
            <a:ext cx="224128" cy="130481"/>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07" name="Google Shape;1007;g2f3a7264ecf_0_128"/>
          <p:cNvSpPr/>
          <p:nvPr/>
        </p:nvSpPr>
        <p:spPr>
          <a:xfrm rot="13806">
            <a:off x="7227790" y="2822266"/>
            <a:ext cx="224102" cy="1308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08" name="Google Shape;1008;g2f3a7264ecf_0_128"/>
          <p:cNvSpPr/>
          <p:nvPr/>
        </p:nvSpPr>
        <p:spPr>
          <a:xfrm rot="1100275">
            <a:off x="7035655" y="3934937"/>
            <a:ext cx="224079" cy="13073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09" name="Google Shape;1009;g2f3a7264ecf_0_128"/>
          <p:cNvSpPr txBox="1"/>
          <p:nvPr/>
        </p:nvSpPr>
        <p:spPr>
          <a:xfrm>
            <a:off x="7206600" y="1898450"/>
            <a:ext cx="1709700" cy="985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この法線の向きに</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押し出しても</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ラインにならない</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部分がある</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p:txBody>
      </p:sp>
      <p:sp>
        <p:nvSpPr>
          <p:cNvPr id="1010" name="Google Shape;1010;g2f3a7264ecf_0_128"/>
          <p:cNvSpPr/>
          <p:nvPr/>
        </p:nvSpPr>
        <p:spPr>
          <a:xfrm rot="13806">
            <a:off x="7227790" y="3329541"/>
            <a:ext cx="224102" cy="1308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g2f3a7264ecf_0_59"/>
          <p:cNvSpPr txBox="1">
            <a:spLocks noGrp="1"/>
          </p:cNvSpPr>
          <p:nvPr>
            <p:ph type="ctrTitle"/>
          </p:nvPr>
        </p:nvSpPr>
        <p:spPr>
          <a:xfrm>
            <a:off x="793700" y="18000"/>
            <a:ext cx="7368900" cy="559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ハードエッジやカスタム法線の解決法</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pic>
        <p:nvPicPr>
          <p:cNvPr id="1017" name="Google Shape;1017;g2f3a7264ecf_0_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77388" y="1129676"/>
            <a:ext cx="2657496" cy="2061730"/>
          </a:xfrm>
          <a:prstGeom prst="rect">
            <a:avLst/>
          </a:prstGeom>
          <a:noFill/>
          <a:ln w="9525" cap="flat" cmpd="sng">
            <a:solidFill>
              <a:schemeClr val="dk1"/>
            </a:solidFill>
            <a:prstDash val="solid"/>
            <a:round/>
            <a:headEnd type="none" w="sm" len="sm"/>
            <a:tailEnd type="none" w="sm" len="sm"/>
          </a:ln>
        </p:spPr>
      </p:pic>
      <p:pic>
        <p:nvPicPr>
          <p:cNvPr id="1018" name="Google Shape;1018;g2f3a7264ecf_0_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234481" y="1121300"/>
            <a:ext cx="2679027" cy="2078460"/>
          </a:xfrm>
          <a:prstGeom prst="rect">
            <a:avLst/>
          </a:prstGeom>
          <a:noFill/>
          <a:ln w="9525" cap="flat" cmpd="sng">
            <a:solidFill>
              <a:schemeClr val="dk1"/>
            </a:solidFill>
            <a:prstDash val="solid"/>
            <a:round/>
            <a:headEnd type="none" w="sm" len="sm"/>
            <a:tailEnd type="none" w="sm" len="sm"/>
          </a:ln>
        </p:spPr>
      </p:pic>
      <p:pic>
        <p:nvPicPr>
          <p:cNvPr id="1019" name="Google Shape;1019;g2f3a7264ecf_0_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91575" y="1121313"/>
            <a:ext cx="2679027" cy="2078454"/>
          </a:xfrm>
          <a:prstGeom prst="rect">
            <a:avLst/>
          </a:prstGeom>
          <a:noFill/>
          <a:ln w="9525" cap="flat" cmpd="sng">
            <a:solidFill>
              <a:schemeClr val="dk1"/>
            </a:solidFill>
            <a:prstDash val="solid"/>
            <a:round/>
            <a:headEnd type="none" w="sm" len="sm"/>
            <a:tailEnd type="none" w="sm" len="sm"/>
          </a:ln>
        </p:spPr>
      </p:pic>
      <p:sp>
        <p:nvSpPr>
          <p:cNvPr id="1020" name="Google Shape;1020;g2f3a7264ecf_0_59"/>
          <p:cNvSpPr/>
          <p:nvPr/>
        </p:nvSpPr>
        <p:spPr>
          <a:xfrm>
            <a:off x="368550" y="3419875"/>
            <a:ext cx="8406300" cy="1358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21" name="Google Shape;1021;g2f3a7264ecf_0_59"/>
          <p:cNvSpPr txBox="1"/>
          <p:nvPr/>
        </p:nvSpPr>
        <p:spPr>
          <a:xfrm>
            <a:off x="368550" y="3473200"/>
            <a:ext cx="84405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この問題の解決法の一つが「</a:t>
            </a: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法線を二つ持つ</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」こと。つまり、</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ライティング用の法線</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とは別に、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背面法のための法線</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を用意して、その二つを</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使い分ける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という手法です。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法線を二つ持つ</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ことで、</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ライティング時</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にはハードエッジやカスタムされた法線によるデザインされた陰影を表現でき、</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背面法メッシュ生成時</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には線が途切れないように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スムーズな法線</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を使う、という「</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いいとこどり</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」が可能になります。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022" name="Google Shape;1022;g2f3a7264ecf_0_59"/>
          <p:cNvSpPr txBox="1"/>
          <p:nvPr/>
        </p:nvSpPr>
        <p:spPr>
          <a:xfrm>
            <a:off x="2887107" y="1916032"/>
            <a:ext cx="6402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ja-JP" sz="2600" b="1" i="0" u="none" strike="noStrike" cap="none">
                <a:solidFill>
                  <a:srgbClr val="FF0000"/>
                </a:solidFill>
                <a:latin typeface="メイリオ" panose="020B0604030504040204" pitchFamily="50" charset="-128"/>
                <a:ea typeface="メイリオ" panose="020B0604030504040204" pitchFamily="50" charset="-128"/>
                <a:cs typeface="Meiryo"/>
                <a:sym typeface="Meiryo"/>
              </a:rPr>
              <a:t>＋</a:t>
            </a:r>
            <a:endParaRPr sz="2600" b="1" i="0" u="none" strike="noStrike" cap="none">
              <a:solidFill>
                <a:srgbClr val="FF0000"/>
              </a:solidFill>
              <a:latin typeface="メイリオ" panose="020B0604030504040204" pitchFamily="50" charset="-128"/>
              <a:ea typeface="メイリオ" panose="020B0604030504040204" pitchFamily="50" charset="-128"/>
              <a:cs typeface="Meiryo"/>
              <a:sym typeface="Meiryo"/>
            </a:endParaRPr>
          </a:p>
        </p:txBody>
      </p:sp>
      <p:sp>
        <p:nvSpPr>
          <p:cNvPr id="1023" name="Google Shape;1023;g2f3a7264ecf_0_59"/>
          <p:cNvSpPr txBox="1"/>
          <p:nvPr/>
        </p:nvSpPr>
        <p:spPr>
          <a:xfrm>
            <a:off x="5738793" y="1916032"/>
            <a:ext cx="6402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ja-JP" sz="2600" b="1" i="0" u="none" strike="noStrike" cap="none">
                <a:solidFill>
                  <a:srgbClr val="FF0000"/>
                </a:solidFill>
                <a:latin typeface="メイリオ" panose="020B0604030504040204" pitchFamily="50" charset="-128"/>
                <a:ea typeface="メイリオ" panose="020B0604030504040204" pitchFamily="50" charset="-128"/>
                <a:cs typeface="Meiryo"/>
                <a:sym typeface="Meiryo"/>
              </a:rPr>
              <a:t>＝</a:t>
            </a:r>
            <a:endParaRPr sz="2600" b="1" i="0" u="none" strike="noStrike" cap="none">
              <a:solidFill>
                <a:srgbClr val="FF0000"/>
              </a:solidFill>
              <a:latin typeface="メイリオ" panose="020B0604030504040204" pitchFamily="50" charset="-128"/>
              <a:ea typeface="メイリオ" panose="020B0604030504040204" pitchFamily="50" charset="-128"/>
              <a:cs typeface="Meiryo"/>
              <a:sym typeface="Meiryo"/>
            </a:endParaRPr>
          </a:p>
        </p:txBody>
      </p:sp>
      <p:sp>
        <p:nvSpPr>
          <p:cNvPr id="1024" name="Google Shape;1024;g2f3a7264ecf_0_59"/>
          <p:cNvSpPr txBox="1"/>
          <p:nvPr/>
        </p:nvSpPr>
        <p:spPr>
          <a:xfrm>
            <a:off x="391575" y="1129684"/>
            <a:ext cx="30666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lt1"/>
                </a:solidFill>
                <a:latin typeface="メイリオ" panose="020B0604030504040204" pitchFamily="50" charset="-128"/>
                <a:ea typeface="メイリオ" panose="020B0604030504040204" pitchFamily="50" charset="-128"/>
                <a:sym typeface="Arial"/>
              </a:rPr>
              <a:t>ハードエッジは</a:t>
            </a:r>
            <a:r>
              <a:rPr lang="ja-JP" sz="1100" b="1" i="0" u="none" strike="noStrike" cap="none">
                <a:solidFill>
                  <a:schemeClr val="lt1"/>
                </a:solidFill>
                <a:latin typeface="メイリオ" panose="020B0604030504040204" pitchFamily="50" charset="-128"/>
                <a:ea typeface="メイリオ" panose="020B0604030504040204" pitchFamily="50" charset="-128"/>
                <a:sym typeface="Arial"/>
              </a:rPr>
              <a:t>シャープな陰影</a:t>
            </a:r>
            <a:endParaRPr sz="11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lt1"/>
                </a:solidFill>
                <a:latin typeface="メイリオ" panose="020B0604030504040204" pitchFamily="50" charset="-128"/>
                <a:ea typeface="メイリオ" panose="020B0604030504040204" pitchFamily="50" charset="-128"/>
                <a:sym typeface="Arial"/>
              </a:rPr>
              <a:t>しかし</a:t>
            </a:r>
            <a:r>
              <a:rPr lang="ja-JP" sz="1100" b="1" i="0" u="none" strike="noStrike" cap="none">
                <a:solidFill>
                  <a:schemeClr val="lt1"/>
                </a:solidFill>
                <a:latin typeface="メイリオ" panose="020B0604030504040204" pitchFamily="50" charset="-128"/>
                <a:ea typeface="メイリオ" panose="020B0604030504040204" pitchFamily="50" charset="-128"/>
                <a:sym typeface="Arial"/>
              </a:rPr>
              <a:t>線は途切れる</a:t>
            </a:r>
            <a:endParaRPr sz="1100" b="1"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025" name="Google Shape;1025;g2f3a7264ecf_0_59"/>
          <p:cNvSpPr txBox="1"/>
          <p:nvPr/>
        </p:nvSpPr>
        <p:spPr>
          <a:xfrm>
            <a:off x="3207840" y="1129684"/>
            <a:ext cx="27345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lt1"/>
                </a:solidFill>
                <a:latin typeface="メイリオ" panose="020B0604030504040204" pitchFamily="50" charset="-128"/>
                <a:ea typeface="メイリオ" panose="020B0604030504040204" pitchFamily="50" charset="-128"/>
                <a:sym typeface="Arial"/>
              </a:rPr>
              <a:t>非ハードエッジは</a:t>
            </a:r>
            <a:r>
              <a:rPr lang="ja-JP" sz="1100" b="1" i="0" u="none" strike="noStrike" cap="none">
                <a:solidFill>
                  <a:schemeClr val="lt1"/>
                </a:solidFill>
                <a:latin typeface="メイリオ" panose="020B0604030504040204" pitchFamily="50" charset="-128"/>
                <a:ea typeface="メイリオ" panose="020B0604030504040204" pitchFamily="50" charset="-128"/>
                <a:sym typeface="Arial"/>
              </a:rPr>
              <a:t>線はつながる</a:t>
            </a:r>
            <a:r>
              <a:rPr lang="ja-JP" sz="1100" b="0" i="0" u="none" strike="noStrike" cap="none">
                <a:solidFill>
                  <a:schemeClr val="lt1"/>
                </a:solidFill>
                <a:latin typeface="メイリオ" panose="020B0604030504040204" pitchFamily="50" charset="-128"/>
                <a:ea typeface="メイリオ" panose="020B0604030504040204" pitchFamily="50" charset="-128"/>
                <a:sym typeface="Arial"/>
              </a:rPr>
              <a:t>が陰影を</a:t>
            </a:r>
            <a:r>
              <a:rPr lang="ja-JP" sz="1100" b="1" i="0" u="none" strike="noStrike" cap="none">
                <a:solidFill>
                  <a:schemeClr val="lt1"/>
                </a:solidFill>
                <a:latin typeface="メイリオ" panose="020B0604030504040204" pitchFamily="50" charset="-128"/>
                <a:ea typeface="メイリオ" panose="020B0604030504040204" pitchFamily="50" charset="-128"/>
                <a:sym typeface="Arial"/>
              </a:rPr>
              <a:t>シャープにできない</a:t>
            </a:r>
            <a:endParaRPr sz="1100" b="1"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026" name="Google Shape;1026;g2f3a7264ecf_0_59"/>
          <p:cNvSpPr txBox="1"/>
          <p:nvPr/>
        </p:nvSpPr>
        <p:spPr>
          <a:xfrm>
            <a:off x="6038913" y="1129684"/>
            <a:ext cx="27345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chemeClr val="lt1"/>
                </a:solidFill>
                <a:latin typeface="メイリオ" panose="020B0604030504040204" pitchFamily="50" charset="-128"/>
                <a:ea typeface="メイリオ" panose="020B0604030504040204" pitchFamily="50" charset="-128"/>
                <a:sym typeface="Arial"/>
              </a:rPr>
              <a:t>なんとか両方の</a:t>
            </a:r>
            <a:r>
              <a:rPr lang="ja-JP" sz="1100" b="1" i="0" u="none" strike="noStrike" cap="none">
                <a:solidFill>
                  <a:schemeClr val="lt1"/>
                </a:solidFill>
                <a:latin typeface="メイリオ" panose="020B0604030504040204" pitchFamily="50" charset="-128"/>
                <a:ea typeface="メイリオ" panose="020B0604030504040204" pitchFamily="50" charset="-128"/>
                <a:sym typeface="Arial"/>
              </a:rPr>
              <a:t>いいとこどり</a:t>
            </a:r>
            <a:r>
              <a:rPr lang="ja-JP" sz="1100" b="0" i="0" u="none" strike="noStrike" cap="none">
                <a:solidFill>
                  <a:schemeClr val="lt1"/>
                </a:solidFill>
                <a:latin typeface="メイリオ" panose="020B0604030504040204" pitchFamily="50" charset="-128"/>
                <a:ea typeface="メイリオ" panose="020B0604030504040204" pitchFamily="50" charset="-128"/>
                <a:sym typeface="Arial"/>
              </a:rPr>
              <a:t>をしたい！</a:t>
            </a:r>
            <a:endParaRPr sz="11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6"/>
          <p:cNvSpPr/>
          <p:nvPr/>
        </p:nvSpPr>
        <p:spPr>
          <a:xfrm>
            <a:off x="323528" y="707702"/>
            <a:ext cx="8208900" cy="4168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144" name="Google Shape;144;p6"/>
          <p:cNvSpPr txBox="1">
            <a:spLocks noGrp="1"/>
          </p:cNvSpPr>
          <p:nvPr>
            <p:ph type="ctrTitle"/>
          </p:nvPr>
        </p:nvSpPr>
        <p:spPr>
          <a:xfrm>
            <a:off x="88753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Arial"/>
                <a:ea typeface="Arial"/>
                <a:cs typeface="Arial"/>
                <a:sym typeface="Arial"/>
              </a:rPr>
              <a:t>最初に</a:t>
            </a:r>
            <a:endParaRPr/>
          </a:p>
        </p:txBody>
      </p:sp>
      <p:sp>
        <p:nvSpPr>
          <p:cNvPr id="145" name="Google Shape;145;p6"/>
          <p:cNvSpPr txBox="1"/>
          <p:nvPr/>
        </p:nvSpPr>
        <p:spPr>
          <a:xfrm>
            <a:off x="689676" y="1139485"/>
            <a:ext cx="75621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lt1"/>
                </a:solidFill>
                <a:latin typeface="Meiryo"/>
                <a:ea typeface="Meiryo"/>
                <a:cs typeface="Meiryo"/>
                <a:sym typeface="Meiryo"/>
              </a:rPr>
              <a:t>　本講演は背面法シェーダーの具体的な</a:t>
            </a:r>
            <a:r>
              <a:rPr lang="ja-JP" sz="1200" b="1" i="0" u="none" strike="noStrike" cap="none" dirty="0">
                <a:solidFill>
                  <a:schemeClr val="lt1"/>
                </a:solidFill>
                <a:latin typeface="Meiryo"/>
                <a:ea typeface="Meiryo"/>
                <a:cs typeface="Meiryo"/>
                <a:sym typeface="Meiryo"/>
              </a:rPr>
              <a:t>コード内容については触れません</a:t>
            </a:r>
            <a:r>
              <a:rPr lang="ja-JP" sz="1200" b="0" i="0" u="none" strike="noStrike" cap="none" dirty="0">
                <a:solidFill>
                  <a:schemeClr val="lt1"/>
                </a:solidFill>
                <a:latin typeface="Meiryo"/>
                <a:ea typeface="Meiryo"/>
                <a:cs typeface="Meiryo"/>
                <a:sym typeface="Meiryo"/>
              </a:rPr>
              <a:t>。かわりに「</a:t>
            </a:r>
            <a:r>
              <a:rPr lang="ja-JP" sz="1200" b="1" i="0" u="none" strike="noStrike" cap="none" dirty="0">
                <a:solidFill>
                  <a:schemeClr val="lt1"/>
                </a:solidFill>
                <a:latin typeface="Meiryo"/>
                <a:ea typeface="Meiryo"/>
                <a:cs typeface="Meiryo"/>
                <a:sym typeface="Meiryo"/>
              </a:rPr>
              <a:t>何が起こっているのか」「どうすればそれを活用できるか」</a:t>
            </a:r>
            <a:r>
              <a:rPr lang="ja-JP" sz="1200" b="0" i="0" u="none" strike="noStrike" cap="none" dirty="0">
                <a:solidFill>
                  <a:schemeClr val="lt1"/>
                </a:solidFill>
                <a:latin typeface="Meiryo"/>
                <a:ea typeface="Meiryo"/>
                <a:cs typeface="Meiryo"/>
                <a:sym typeface="Meiryo"/>
              </a:rPr>
              <a:t>という</a:t>
            </a:r>
            <a:r>
              <a:rPr lang="ja-JP" sz="1200" b="1" i="0" u="none" strike="noStrike" cap="none" dirty="0">
                <a:solidFill>
                  <a:schemeClr val="lt1"/>
                </a:solidFill>
                <a:latin typeface="Meiryo"/>
                <a:ea typeface="Meiryo"/>
                <a:cs typeface="Meiryo"/>
                <a:sym typeface="Meiryo"/>
              </a:rPr>
              <a:t>「運用のためのノウハウ」</a:t>
            </a:r>
            <a:r>
              <a:rPr lang="ja-JP" sz="1200" b="0" i="0" u="none" strike="noStrike" cap="none" dirty="0">
                <a:solidFill>
                  <a:schemeClr val="lt1"/>
                </a:solidFill>
                <a:latin typeface="Meiryo"/>
                <a:ea typeface="Meiryo"/>
                <a:cs typeface="Meiryo"/>
                <a:sym typeface="Meiryo"/>
              </a:rPr>
              <a:t>にフォーカスします。</a:t>
            </a:r>
            <a:endParaRPr sz="12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lt1"/>
                </a:solidFill>
                <a:latin typeface="Meiryo"/>
                <a:ea typeface="Meiryo"/>
                <a:cs typeface="Meiryo"/>
                <a:sym typeface="Meiryo"/>
              </a:rPr>
              <a:t>　そのため、モデラーなど、シェーダーについては初心者の方でも問題なく理解できる内容になっていると思います。一方で、背面法を活用するための</a:t>
            </a:r>
            <a:r>
              <a:rPr lang="ja-JP" sz="1200" b="1" i="0" u="none" strike="noStrike" cap="none" dirty="0">
                <a:solidFill>
                  <a:schemeClr val="lt1"/>
                </a:solidFill>
                <a:latin typeface="Meiryo"/>
                <a:ea typeface="Meiryo"/>
                <a:cs typeface="Meiryo"/>
                <a:sym typeface="Meiryo"/>
              </a:rPr>
              <a:t>様々な課題とその解決法</a:t>
            </a:r>
            <a:r>
              <a:rPr lang="ja-JP" sz="1200" b="0" i="0" u="none" strike="noStrike" cap="none" dirty="0">
                <a:solidFill>
                  <a:schemeClr val="lt1"/>
                </a:solidFill>
                <a:latin typeface="Meiryo"/>
                <a:ea typeface="Meiryo"/>
                <a:cs typeface="Meiryo"/>
                <a:sym typeface="Meiryo"/>
              </a:rPr>
              <a:t>については、シェーダー中級者にとっても益のあるお話ができると思いますのでお付き合いいただければ幸いです。</a:t>
            </a:r>
            <a:endParaRPr sz="1200" b="0" i="0" u="none" strike="noStrike" cap="none" dirty="0">
              <a:solidFill>
                <a:schemeClr val="lt1"/>
              </a:solidFill>
              <a:latin typeface="Meiryo"/>
              <a:ea typeface="Meiryo"/>
              <a:cs typeface="Meiryo"/>
              <a:sym typeface="Meiryo"/>
            </a:endParaRPr>
          </a:p>
        </p:txBody>
      </p:sp>
      <p:sp>
        <p:nvSpPr>
          <p:cNvPr id="146" name="Google Shape;146;p6"/>
          <p:cNvSpPr/>
          <p:nvPr/>
        </p:nvSpPr>
        <p:spPr>
          <a:xfrm>
            <a:off x="395525" y="836875"/>
            <a:ext cx="6481800" cy="36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Meiryo"/>
                <a:ea typeface="Meiryo"/>
                <a:cs typeface="Meiryo"/>
                <a:sym typeface="Meiryo"/>
              </a:rPr>
              <a:t>シェーダー初心者～中級者向けの内容です</a:t>
            </a:r>
            <a:endParaRPr sz="1800" b="1" i="0" u="none" strike="noStrike" cap="none">
              <a:solidFill>
                <a:schemeClr val="lt1"/>
              </a:solidFill>
              <a:latin typeface="Meiryo"/>
              <a:ea typeface="Meiryo"/>
              <a:cs typeface="Meiryo"/>
              <a:sym typeface="Meiryo"/>
            </a:endParaRPr>
          </a:p>
        </p:txBody>
      </p:sp>
      <p:sp>
        <p:nvSpPr>
          <p:cNvPr id="147" name="Google Shape;147;p6"/>
          <p:cNvSpPr txBox="1"/>
          <p:nvPr/>
        </p:nvSpPr>
        <p:spPr>
          <a:xfrm>
            <a:off x="740896" y="2712785"/>
            <a:ext cx="7562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lt1"/>
                </a:solidFill>
                <a:latin typeface="Meiryo"/>
                <a:ea typeface="Meiryo"/>
                <a:cs typeface="Meiryo"/>
                <a:sym typeface="Meiryo"/>
              </a:rPr>
              <a:t>　背面法アウトラインはこれまでも</a:t>
            </a:r>
            <a:r>
              <a:rPr lang="ja-JP" sz="1200" b="1" i="0" u="none" strike="noStrike" cap="none" dirty="0">
                <a:solidFill>
                  <a:schemeClr val="lt1"/>
                </a:solidFill>
                <a:latin typeface="Meiryo"/>
                <a:ea typeface="Meiryo"/>
                <a:cs typeface="Meiryo"/>
                <a:sym typeface="Meiryo"/>
              </a:rPr>
              <a:t>様々な３Dソフトやゲームエンジン</a:t>
            </a:r>
            <a:r>
              <a:rPr lang="ja-JP" sz="1200" b="0" i="0" u="none" strike="noStrike" cap="none" dirty="0">
                <a:solidFill>
                  <a:schemeClr val="lt1"/>
                </a:solidFill>
                <a:latin typeface="Meiryo"/>
                <a:ea typeface="Meiryo"/>
                <a:cs typeface="Meiryo"/>
                <a:sym typeface="Meiryo"/>
              </a:rPr>
              <a:t>で活用されてきました。そのため、本講演での背面法のノウハウはその大部分が</a:t>
            </a:r>
            <a:r>
              <a:rPr lang="ja-JP" sz="1200" b="1" i="0" u="none" strike="noStrike" cap="none" dirty="0">
                <a:solidFill>
                  <a:schemeClr val="lt1"/>
                </a:solidFill>
                <a:latin typeface="Meiryo"/>
                <a:ea typeface="Meiryo"/>
                <a:cs typeface="Meiryo"/>
                <a:sym typeface="Meiryo"/>
              </a:rPr>
              <a:t>特定のエンジンや３Dソフトに依存しない</a:t>
            </a:r>
            <a:r>
              <a:rPr lang="ja-JP" sz="1200" b="0" i="0" u="none" strike="noStrike" cap="none" dirty="0">
                <a:solidFill>
                  <a:schemeClr val="lt1"/>
                </a:solidFill>
                <a:latin typeface="Meiryo"/>
                <a:ea typeface="Meiryo"/>
                <a:cs typeface="Meiryo"/>
                <a:sym typeface="Meiryo"/>
              </a:rPr>
              <a:t>ものになっています。一部、ギルティギアシリーズで使用しているUnreal Engineでの実装例を紹介しますが、原理的には他エンジンでもほぼ同様の対応ができる手法になっています。</a:t>
            </a:r>
            <a:endParaRPr sz="1200" b="0" i="0" u="none" strike="noStrike" cap="none" dirty="0">
              <a:solidFill>
                <a:schemeClr val="lt1"/>
              </a:solidFill>
              <a:latin typeface="Meiryo"/>
              <a:ea typeface="Meiryo"/>
              <a:cs typeface="Meiryo"/>
              <a:sym typeface="Meiryo"/>
            </a:endParaRPr>
          </a:p>
        </p:txBody>
      </p:sp>
      <p:sp>
        <p:nvSpPr>
          <p:cNvPr id="148" name="Google Shape;148;p6"/>
          <p:cNvSpPr/>
          <p:nvPr/>
        </p:nvSpPr>
        <p:spPr>
          <a:xfrm>
            <a:off x="446750" y="2410176"/>
            <a:ext cx="6481800" cy="38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chemeClr val="lt1"/>
                </a:solidFill>
                <a:latin typeface="Meiryo"/>
                <a:ea typeface="Meiryo"/>
                <a:cs typeface="Meiryo"/>
                <a:sym typeface="Meiryo"/>
              </a:rPr>
              <a:t>特定のエンジン、３Dソフトに依存しない内容です</a:t>
            </a:r>
            <a:endParaRPr sz="1800" b="1" i="0" u="none" strike="noStrike" cap="none">
              <a:solidFill>
                <a:schemeClr val="lt1"/>
              </a:solidFill>
              <a:latin typeface="Meiryo"/>
              <a:ea typeface="Meiryo"/>
              <a:cs typeface="Meiryo"/>
              <a:sym typeface="Meiryo"/>
            </a:endParaRPr>
          </a:p>
        </p:txBody>
      </p:sp>
      <p:sp>
        <p:nvSpPr>
          <p:cNvPr id="149" name="Google Shape;149;p6"/>
          <p:cNvSpPr txBox="1"/>
          <p:nvPr/>
        </p:nvSpPr>
        <p:spPr>
          <a:xfrm>
            <a:off x="829471" y="4195210"/>
            <a:ext cx="7562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lt1"/>
                </a:solidFill>
                <a:latin typeface="Meiryo"/>
                <a:ea typeface="Meiryo"/>
                <a:cs typeface="Meiryo"/>
                <a:sym typeface="Meiryo"/>
              </a:rPr>
              <a:t>スライドの枚数が多いのでテンポよく進めます。</a:t>
            </a:r>
            <a:endParaRPr sz="1200" b="0" i="0" u="none" strike="noStrike" cap="none" dirty="0">
              <a:solidFill>
                <a:schemeClr val="lt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200"/>
              <a:buFont typeface="Arial"/>
              <a:buNone/>
            </a:pPr>
            <a:r>
              <a:rPr lang="ja-JP" sz="1200" b="0" i="0" u="none" strike="noStrike" cap="none" dirty="0">
                <a:solidFill>
                  <a:schemeClr val="lt1"/>
                </a:solidFill>
                <a:latin typeface="Meiryo"/>
                <a:ea typeface="Meiryo"/>
                <a:cs typeface="Meiryo"/>
                <a:sym typeface="Meiryo"/>
              </a:rPr>
              <a:t>資料は後日公開するのでメモなどは取らなくてもOKです。</a:t>
            </a:r>
            <a:endParaRPr sz="1200" b="0" i="0" u="none" strike="noStrike" cap="none" dirty="0">
              <a:solidFill>
                <a:schemeClr val="lt1"/>
              </a:solidFill>
              <a:latin typeface="Meiryo"/>
              <a:ea typeface="Meiryo"/>
              <a:cs typeface="Meiryo"/>
              <a:sym typeface="Meiryo"/>
            </a:endParaRPr>
          </a:p>
        </p:txBody>
      </p:sp>
      <p:sp>
        <p:nvSpPr>
          <p:cNvPr id="150" name="Google Shape;150;p6"/>
          <p:cNvSpPr/>
          <p:nvPr/>
        </p:nvSpPr>
        <p:spPr>
          <a:xfrm>
            <a:off x="510800" y="3892600"/>
            <a:ext cx="6481800" cy="36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dirty="0">
                <a:solidFill>
                  <a:schemeClr val="lt1"/>
                </a:solidFill>
                <a:latin typeface="Meiryo"/>
                <a:ea typeface="Meiryo"/>
                <a:cs typeface="Meiryo"/>
                <a:sym typeface="Meiryo"/>
              </a:rPr>
              <a:t>ややハイペースで進めます</a:t>
            </a:r>
            <a:endParaRPr sz="1800" b="1" i="0" u="none" strike="noStrike" cap="none" dirty="0">
              <a:solidFill>
                <a:schemeClr val="lt1"/>
              </a:solidFill>
              <a:latin typeface="Meiryo"/>
              <a:ea typeface="Meiryo"/>
              <a:cs typeface="Meiryo"/>
              <a:sym typeface="Meiry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pic>
        <p:nvPicPr>
          <p:cNvPr id="1032" name="Google Shape;1032;g2f3a7264ecf_0_18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11450" y="1118275"/>
            <a:ext cx="1904762" cy="3369624"/>
          </a:xfrm>
          <a:prstGeom prst="rect">
            <a:avLst/>
          </a:prstGeom>
          <a:noFill/>
          <a:ln w="9525" cap="flat" cmpd="sng">
            <a:solidFill>
              <a:schemeClr val="dk1"/>
            </a:solidFill>
            <a:prstDash val="solid"/>
            <a:round/>
            <a:headEnd type="none" w="sm" len="sm"/>
            <a:tailEnd type="none" w="sm" len="sm"/>
          </a:ln>
        </p:spPr>
      </p:pic>
      <p:sp>
        <p:nvSpPr>
          <p:cNvPr id="1033" name="Google Shape;1033;g2f3a7264ecf_0_180"/>
          <p:cNvSpPr txBox="1">
            <a:spLocks noGrp="1"/>
          </p:cNvSpPr>
          <p:nvPr>
            <p:ph type="ctrTitle"/>
          </p:nvPr>
        </p:nvSpPr>
        <p:spPr>
          <a:xfrm>
            <a:off x="787775" y="18000"/>
            <a:ext cx="7368900" cy="559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「二つ目の法線」で解決された結果</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pic>
        <p:nvPicPr>
          <p:cNvPr id="1034" name="Google Shape;1034;g2f3a7264ecf_0_18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82500" y="1118275"/>
            <a:ext cx="1927169" cy="3369625"/>
          </a:xfrm>
          <a:prstGeom prst="rect">
            <a:avLst/>
          </a:prstGeom>
          <a:noFill/>
          <a:ln w="9525" cap="flat" cmpd="sng">
            <a:solidFill>
              <a:schemeClr val="dk1"/>
            </a:solidFill>
            <a:prstDash val="solid"/>
            <a:round/>
            <a:headEnd type="none" w="sm" len="sm"/>
            <a:tailEnd type="none" w="sm" len="sm"/>
          </a:ln>
        </p:spPr>
      </p:pic>
      <p:sp>
        <p:nvSpPr>
          <p:cNvPr id="1035" name="Google Shape;1035;g2f3a7264ecf_0_180"/>
          <p:cNvSpPr/>
          <p:nvPr/>
        </p:nvSpPr>
        <p:spPr>
          <a:xfrm>
            <a:off x="7903875" y="2693863"/>
            <a:ext cx="640800" cy="678300"/>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36" name="Google Shape;1036;g2f3a7264ecf_0_180"/>
          <p:cNvSpPr/>
          <p:nvPr/>
        </p:nvSpPr>
        <p:spPr>
          <a:xfrm>
            <a:off x="5898425" y="2693863"/>
            <a:ext cx="640800" cy="678300"/>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37" name="Google Shape;1037;g2f3a7264ecf_0_180"/>
          <p:cNvSpPr/>
          <p:nvPr/>
        </p:nvSpPr>
        <p:spPr>
          <a:xfrm>
            <a:off x="6767950" y="2782000"/>
            <a:ext cx="272400" cy="2343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38" name="Google Shape;1038;g2f3a7264ecf_0_180"/>
          <p:cNvSpPr txBox="1"/>
          <p:nvPr/>
        </p:nvSpPr>
        <p:spPr>
          <a:xfrm>
            <a:off x="7530825" y="1121225"/>
            <a:ext cx="12912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第二の法線</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で描線</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p:txBody>
      </p:sp>
      <p:sp>
        <p:nvSpPr>
          <p:cNvPr id="1039" name="Google Shape;1039;g2f3a7264ecf_0_180"/>
          <p:cNvSpPr txBox="1"/>
          <p:nvPr/>
        </p:nvSpPr>
        <p:spPr>
          <a:xfrm>
            <a:off x="5278575" y="1121225"/>
            <a:ext cx="15375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ライティング用</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r"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法線で描線</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p:txBody>
      </p:sp>
      <p:pic>
        <p:nvPicPr>
          <p:cNvPr id="1040" name="Google Shape;1040;g2f3a7264ecf_0_18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75427" y="1118270"/>
            <a:ext cx="2110623" cy="2613706"/>
          </a:xfrm>
          <a:prstGeom prst="rect">
            <a:avLst/>
          </a:prstGeom>
          <a:noFill/>
          <a:ln w="9525" cap="flat" cmpd="sng">
            <a:solidFill>
              <a:schemeClr val="dk1"/>
            </a:solidFill>
            <a:prstDash val="solid"/>
            <a:round/>
            <a:headEnd type="none" w="sm" len="sm"/>
            <a:tailEnd type="none" w="sm" len="sm"/>
          </a:ln>
        </p:spPr>
      </p:pic>
      <p:pic>
        <p:nvPicPr>
          <p:cNvPr id="1041" name="Google Shape;1041;g2f3a7264ecf_0_18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91826" y="1118270"/>
            <a:ext cx="2110620" cy="2613700"/>
          </a:xfrm>
          <a:prstGeom prst="rect">
            <a:avLst/>
          </a:prstGeom>
          <a:noFill/>
          <a:ln w="9525" cap="flat" cmpd="sng">
            <a:solidFill>
              <a:schemeClr val="dk1"/>
            </a:solidFill>
            <a:prstDash val="solid"/>
            <a:round/>
            <a:headEnd type="none" w="sm" len="sm"/>
            <a:tailEnd type="none" w="sm" len="sm"/>
          </a:ln>
        </p:spPr>
      </p:pic>
      <p:sp>
        <p:nvSpPr>
          <p:cNvPr id="1042" name="Google Shape;1042;g2f3a7264ecf_0_180"/>
          <p:cNvSpPr/>
          <p:nvPr/>
        </p:nvSpPr>
        <p:spPr>
          <a:xfrm>
            <a:off x="777425" y="2837613"/>
            <a:ext cx="640800" cy="678300"/>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43" name="Google Shape;1043;g2f3a7264ecf_0_180"/>
          <p:cNvSpPr/>
          <p:nvPr/>
        </p:nvSpPr>
        <p:spPr>
          <a:xfrm>
            <a:off x="1747275" y="1633988"/>
            <a:ext cx="640800" cy="678300"/>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44" name="Google Shape;1044;g2f3a7264ecf_0_180"/>
          <p:cNvSpPr/>
          <p:nvPr/>
        </p:nvSpPr>
        <p:spPr>
          <a:xfrm>
            <a:off x="3860325" y="1706213"/>
            <a:ext cx="640800" cy="678300"/>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45" name="Google Shape;1045;g2f3a7264ecf_0_180"/>
          <p:cNvSpPr/>
          <p:nvPr/>
        </p:nvSpPr>
        <p:spPr>
          <a:xfrm>
            <a:off x="2982300" y="2837613"/>
            <a:ext cx="640800" cy="678300"/>
          </a:xfrm>
          <a:prstGeom prst="ellipse">
            <a:avLst/>
          </a:prstGeom>
          <a:noFill/>
          <a:ln w="2857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46" name="Google Shape;1046;g2f3a7264ecf_0_180"/>
          <p:cNvSpPr/>
          <p:nvPr/>
        </p:nvSpPr>
        <p:spPr>
          <a:xfrm>
            <a:off x="391825" y="3812725"/>
            <a:ext cx="4300800" cy="678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47" name="Google Shape;1047;g2f3a7264ecf_0_180"/>
          <p:cNvSpPr txBox="1"/>
          <p:nvPr/>
        </p:nvSpPr>
        <p:spPr>
          <a:xfrm>
            <a:off x="398114" y="3887950"/>
            <a:ext cx="4288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第二の法線によって、線の途切れや押し出し方向の不備が解消されている</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048" name="Google Shape;1048;g2f3a7264ecf_0_180"/>
          <p:cNvSpPr/>
          <p:nvPr/>
        </p:nvSpPr>
        <p:spPr>
          <a:xfrm>
            <a:off x="2444350" y="2307975"/>
            <a:ext cx="272400" cy="2343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49" name="Google Shape;1049;g2f3a7264ecf_0_180"/>
          <p:cNvSpPr txBox="1"/>
          <p:nvPr/>
        </p:nvSpPr>
        <p:spPr>
          <a:xfrm>
            <a:off x="2575425" y="1121225"/>
            <a:ext cx="12912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第二の法線</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で描線</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p:txBody>
      </p:sp>
      <p:sp>
        <p:nvSpPr>
          <p:cNvPr id="1050" name="Google Shape;1050;g2f3a7264ecf_0_180"/>
          <p:cNvSpPr txBox="1"/>
          <p:nvPr/>
        </p:nvSpPr>
        <p:spPr>
          <a:xfrm>
            <a:off x="398125" y="1121225"/>
            <a:ext cx="1537500" cy="58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ライティング用</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ja-JP"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法線で描線</a:t>
            </a:r>
            <a:endParaRPr sz="13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g2f3a7264ecf_0_76"/>
          <p:cNvSpPr/>
          <p:nvPr/>
        </p:nvSpPr>
        <p:spPr>
          <a:xfrm>
            <a:off x="374925" y="697175"/>
            <a:ext cx="5888400" cy="1437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57" name="Google Shape;1057;g2f3a7264ecf_0_76"/>
          <p:cNvSpPr txBox="1">
            <a:spLocks noGrp="1"/>
          </p:cNvSpPr>
          <p:nvPr>
            <p:ph type="ctrTitle"/>
          </p:nvPr>
        </p:nvSpPr>
        <p:spPr>
          <a:xfrm>
            <a:off x="787775" y="18000"/>
            <a:ext cx="7368900" cy="559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二つ目の法線？どうやって？</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058" name="Google Shape;1058;g2f3a7264ecf_0_76"/>
          <p:cNvSpPr txBox="1"/>
          <p:nvPr/>
        </p:nvSpPr>
        <p:spPr>
          <a:xfrm>
            <a:off x="459736" y="772407"/>
            <a:ext cx="58713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しかし一般的なゲームエンジンでは、このような「二つ目の法線」はデフォルトでは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サポートされていません</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ギルティギアシリーズでは「</a:t>
            </a: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タンジェント</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」のパラメータを「</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第二の法線</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」として扱うことでこの問題を解決するアプローチをとっています。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059" name="Google Shape;1059;g2f3a7264ecf_0_76"/>
          <p:cNvSpPr/>
          <p:nvPr/>
        </p:nvSpPr>
        <p:spPr>
          <a:xfrm>
            <a:off x="374925" y="3776725"/>
            <a:ext cx="5888400" cy="1177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60" name="Google Shape;1060;g2f3a7264ecf_0_76"/>
          <p:cNvSpPr txBox="1"/>
          <p:nvPr/>
        </p:nvSpPr>
        <p:spPr>
          <a:xfrm>
            <a:off x="460031" y="3836262"/>
            <a:ext cx="58707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これを利用し、メッシュインポート時に、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「タンジェント」</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のパラメータに、再計算された</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第二の法線を上書き</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することで、実質的に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シェーダー内で二つの法線を使い分けられる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ようになりました。（ただし、これはエンジンの改造を要します）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1061" name="Google Shape;1061;g2f3a7264ecf_0_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69111" y="615700"/>
            <a:ext cx="1913101" cy="3650226"/>
          </a:xfrm>
          <a:prstGeom prst="rect">
            <a:avLst/>
          </a:prstGeom>
          <a:noFill/>
          <a:ln>
            <a:noFill/>
          </a:ln>
        </p:spPr>
      </p:pic>
      <p:pic>
        <p:nvPicPr>
          <p:cNvPr id="1062" name="Google Shape;1062;g2f3a7264ecf_0_7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48975" y="2899988"/>
            <a:ext cx="1586820" cy="192992"/>
          </a:xfrm>
          <a:prstGeom prst="rect">
            <a:avLst/>
          </a:prstGeom>
          <a:noFill/>
          <a:ln>
            <a:noFill/>
          </a:ln>
        </p:spPr>
      </p:pic>
      <p:sp>
        <p:nvSpPr>
          <p:cNvPr id="1063" name="Google Shape;1063;g2f3a7264ecf_0_76"/>
          <p:cNvSpPr/>
          <p:nvPr/>
        </p:nvSpPr>
        <p:spPr>
          <a:xfrm>
            <a:off x="7293811" y="2741232"/>
            <a:ext cx="1058100" cy="158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64" name="Google Shape;1064;g2f3a7264ecf_0_76"/>
          <p:cNvSpPr/>
          <p:nvPr/>
        </p:nvSpPr>
        <p:spPr>
          <a:xfrm>
            <a:off x="6548975" y="4307424"/>
            <a:ext cx="2312400" cy="672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65" name="Google Shape;1065;g2f3a7264ecf_0_76"/>
          <p:cNvSpPr txBox="1"/>
          <p:nvPr/>
        </p:nvSpPr>
        <p:spPr>
          <a:xfrm>
            <a:off x="6552434" y="4307413"/>
            <a:ext cx="2305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ja-JP" sz="1200" b="0" i="0" u="none" strike="noStrike" cap="none">
                <a:solidFill>
                  <a:schemeClr val="lt1"/>
                </a:solidFill>
                <a:latin typeface="メイリオ" panose="020B0604030504040204" pitchFamily="50" charset="-128"/>
                <a:ea typeface="メイリオ" panose="020B0604030504040204" pitchFamily="50" charset="-128"/>
                <a:sym typeface="Arial"/>
              </a:rPr>
              <a:t>メッシュインポート時に再計算した法線をタンジェントに上書きする</a:t>
            </a:r>
            <a:r>
              <a:rPr lang="ja-JP" sz="1100" b="0" i="0" u="none" strike="noStrike" cap="none">
                <a:solidFill>
                  <a:schemeClr val="lt1"/>
                </a:solidFill>
                <a:latin typeface="メイリオ" panose="020B0604030504040204" pitchFamily="50" charset="-128"/>
                <a:ea typeface="メイリオ" panose="020B0604030504040204" pitchFamily="50" charset="-128"/>
                <a:sym typeface="Arial"/>
              </a:rPr>
              <a:t>（要エンジン改造）</a:t>
            </a:r>
            <a:endParaRPr sz="11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066" name="Google Shape;1066;g2f3a7264ecf_0_76"/>
          <p:cNvSpPr/>
          <p:nvPr/>
        </p:nvSpPr>
        <p:spPr>
          <a:xfrm>
            <a:off x="374975" y="2321400"/>
            <a:ext cx="5888400" cy="1358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67" name="Google Shape;1067;g2f3a7264ecf_0_76"/>
          <p:cNvSpPr txBox="1"/>
          <p:nvPr/>
        </p:nvSpPr>
        <p:spPr>
          <a:xfrm>
            <a:off x="459981" y="2364512"/>
            <a:ext cx="58707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タンジェント</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」は、主に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ノーマルマップ</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などを表現するために、各頂点が持っているパラメータです。アークシステムワークスの格闘ゲームのトゥーンシェーダーでは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ノーマルマップを使用しない</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ため、この「タンジェント」のパラメータが好都合にも使われずに宙ぶらりんになっていました。</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pic>
        <p:nvPicPr>
          <p:cNvPr id="1073" name="Google Shape;1073;g2f3a7264ecf_0_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64189" y="2362025"/>
            <a:ext cx="2716435" cy="1849725"/>
          </a:xfrm>
          <a:prstGeom prst="rect">
            <a:avLst/>
          </a:prstGeom>
          <a:noFill/>
          <a:ln w="9525" cap="flat" cmpd="sng">
            <a:solidFill>
              <a:schemeClr val="dk1"/>
            </a:solidFill>
            <a:prstDash val="solid"/>
            <a:round/>
            <a:headEnd type="none" w="sm" len="sm"/>
            <a:tailEnd type="none" w="sm" len="sm"/>
          </a:ln>
        </p:spPr>
      </p:pic>
      <p:pic>
        <p:nvPicPr>
          <p:cNvPr id="1074" name="Google Shape;1074;g2f3a7264ecf_0_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23096" y="2356300"/>
            <a:ext cx="2716435" cy="1849725"/>
          </a:xfrm>
          <a:prstGeom prst="rect">
            <a:avLst/>
          </a:prstGeom>
          <a:noFill/>
          <a:ln w="9525" cap="flat" cmpd="sng">
            <a:solidFill>
              <a:schemeClr val="dk1"/>
            </a:solidFill>
            <a:prstDash val="solid"/>
            <a:round/>
            <a:headEnd type="none" w="sm" len="sm"/>
            <a:tailEnd type="none" w="sm" len="sm"/>
          </a:ln>
        </p:spPr>
      </p:pic>
      <p:pic>
        <p:nvPicPr>
          <p:cNvPr id="1075" name="Google Shape;1075;g2f3a7264ecf_0_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6708" y="2362025"/>
            <a:ext cx="2716435" cy="1849725"/>
          </a:xfrm>
          <a:prstGeom prst="rect">
            <a:avLst/>
          </a:prstGeom>
          <a:noFill/>
          <a:ln w="9525" cap="flat" cmpd="sng">
            <a:solidFill>
              <a:schemeClr val="dk1"/>
            </a:solidFill>
            <a:prstDash val="solid"/>
            <a:round/>
            <a:headEnd type="none" w="sm" len="sm"/>
            <a:tailEnd type="none" w="sm" len="sm"/>
          </a:ln>
        </p:spPr>
      </p:pic>
      <p:sp>
        <p:nvSpPr>
          <p:cNvPr id="1076" name="Google Shape;1076;g2f3a7264ecf_0_88"/>
          <p:cNvSpPr txBox="1"/>
          <p:nvPr/>
        </p:nvSpPr>
        <p:spPr>
          <a:xfrm>
            <a:off x="399550" y="2326220"/>
            <a:ext cx="28083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法線はライティングに使うのでボーンと一緒に回転する</a:t>
            </a:r>
            <a:endParaRPr sz="14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77" name="Google Shape;1077;g2f3a7264ecf_0_88"/>
          <p:cNvSpPr txBox="1"/>
          <p:nvPr/>
        </p:nvSpPr>
        <p:spPr>
          <a:xfrm>
            <a:off x="3239349" y="2327425"/>
            <a:ext cx="27165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頂点カラーに入れた値はボーンの回転についていかない</a:t>
            </a:r>
            <a:endParaRPr sz="14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78" name="Google Shape;1078;g2f3a7264ecf_0_88"/>
          <p:cNvSpPr txBox="1"/>
          <p:nvPr/>
        </p:nvSpPr>
        <p:spPr>
          <a:xfrm>
            <a:off x="6049475" y="2327430"/>
            <a:ext cx="26058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タンジェントは法線と同じくボーン変形の影響をうける</a:t>
            </a:r>
            <a:endParaRPr sz="14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79" name="Google Shape;1079;g2f3a7264ecf_0_88"/>
          <p:cNvSpPr/>
          <p:nvPr/>
        </p:nvSpPr>
        <p:spPr>
          <a:xfrm>
            <a:off x="387225" y="634800"/>
            <a:ext cx="8407800" cy="16398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80" name="Google Shape;1080;g2f3a7264ecf_0_88"/>
          <p:cNvSpPr txBox="1">
            <a:spLocks noGrp="1"/>
          </p:cNvSpPr>
          <p:nvPr>
            <p:ph type="ctrTitle"/>
          </p:nvPr>
        </p:nvSpPr>
        <p:spPr>
          <a:xfrm>
            <a:off x="787775" y="18000"/>
            <a:ext cx="7368900" cy="559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なんでタンジェント？</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081" name="Google Shape;1081;g2f3a7264ecf_0_88"/>
          <p:cNvSpPr txBox="1"/>
          <p:nvPr/>
        </p:nvSpPr>
        <p:spPr>
          <a:xfrm>
            <a:off x="399519" y="710033"/>
            <a:ext cx="83832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タンジェントをではなく、法線パラメータをあらかじめ</a:t>
            </a:r>
            <a:r>
              <a:rPr lang="ja-JP" sz="1500" b="1" i="0" u="none" strike="noStrike" cap="none">
                <a:solidFill>
                  <a:srgbClr val="FFFF00"/>
                </a:solidFill>
                <a:latin typeface="メイリオ" panose="020B0604030504040204" pitchFamily="50" charset="-128"/>
                <a:ea typeface="メイリオ" panose="020B0604030504040204" pitchFamily="50" charset="-128"/>
                <a:sym typeface="Arial"/>
              </a:rPr>
              <a:t>頂点カラー</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に格納しておく、という方法も考えられますが、実は問題があります。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通常の法線は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ボーンの変形に追随して変化</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しますが、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頂点カラーに格納された法線データ</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はボーンの変形に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追従しない</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ため、アニメーションさせると</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法線がついてこないのです。</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そのため、ボーンによる変形が起こるとライティングやアウトラインの押し出し方向が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マッチしなく</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なってしまいます。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082" name="Google Shape;1082;g2f3a7264ecf_0_88"/>
          <p:cNvSpPr/>
          <p:nvPr/>
        </p:nvSpPr>
        <p:spPr>
          <a:xfrm>
            <a:off x="387225" y="4287725"/>
            <a:ext cx="8407800" cy="663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083" name="Google Shape;1083;g2f3a7264ecf_0_88"/>
          <p:cNvSpPr txBox="1"/>
          <p:nvPr/>
        </p:nvSpPr>
        <p:spPr>
          <a:xfrm>
            <a:off x="399519" y="4340158"/>
            <a:ext cx="83832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その点、</a:t>
            </a: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タンジェント</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はもともと</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法線と同じくライティングに使用する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ため、ボーンの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回転の影響を受け</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て毎フレーム変化します。そのため、第二の法線として扱うのに適しているのです。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084" name="Google Shape;1084;g2f3a7264ecf_0_88"/>
          <p:cNvSpPr/>
          <p:nvPr/>
        </p:nvSpPr>
        <p:spPr>
          <a:xfrm rot="10800000" flipH="1">
            <a:off x="706493" y="3398927"/>
            <a:ext cx="684000" cy="728100"/>
          </a:xfrm>
          <a:prstGeom prst="bentArrow">
            <a:avLst>
              <a:gd name="adj1" fmla="val 6944"/>
              <a:gd name="adj2" fmla="val 10774"/>
              <a:gd name="adj3" fmla="val 25000"/>
              <a:gd name="adj4" fmla="val 7193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85" name="Google Shape;1085;g2f3a7264ecf_0_88"/>
          <p:cNvSpPr/>
          <p:nvPr/>
        </p:nvSpPr>
        <p:spPr>
          <a:xfrm rot="10800000" flipH="1">
            <a:off x="3540587" y="3419069"/>
            <a:ext cx="684000" cy="728100"/>
          </a:xfrm>
          <a:prstGeom prst="bentArrow">
            <a:avLst>
              <a:gd name="adj1" fmla="val 6944"/>
              <a:gd name="adj2" fmla="val 10774"/>
              <a:gd name="adj3" fmla="val 25000"/>
              <a:gd name="adj4" fmla="val 7193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86" name="Google Shape;1086;g2f3a7264ecf_0_88"/>
          <p:cNvSpPr/>
          <p:nvPr/>
        </p:nvSpPr>
        <p:spPr>
          <a:xfrm rot="10800000" flipH="1">
            <a:off x="6374656" y="3440906"/>
            <a:ext cx="684000" cy="728100"/>
          </a:xfrm>
          <a:prstGeom prst="bentArrow">
            <a:avLst>
              <a:gd name="adj1" fmla="val 6944"/>
              <a:gd name="adj2" fmla="val 10774"/>
              <a:gd name="adj3" fmla="val 25000"/>
              <a:gd name="adj4" fmla="val 7193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87" name="Google Shape;1087;g2f3a7264ecf_0_88"/>
          <p:cNvSpPr/>
          <p:nvPr/>
        </p:nvSpPr>
        <p:spPr>
          <a:xfrm rot="-10781592">
            <a:off x="719510" y="3138326"/>
            <a:ext cx="224103" cy="1308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88" name="Google Shape;1088;g2f3a7264ecf_0_88"/>
          <p:cNvSpPr/>
          <p:nvPr/>
        </p:nvSpPr>
        <p:spPr>
          <a:xfrm rot="5418408">
            <a:off x="1616196" y="4005206"/>
            <a:ext cx="224103" cy="130800"/>
          </a:xfrm>
          <a:prstGeom prst="rightArrow">
            <a:avLst>
              <a:gd name="adj1" fmla="val 35137"/>
              <a:gd name="adj2" fmla="val 104155"/>
            </a:avLst>
          </a:prstGeom>
          <a:solidFill>
            <a:srgbClr val="00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89" name="Google Shape;1089;g2f3a7264ecf_0_88"/>
          <p:cNvSpPr/>
          <p:nvPr/>
        </p:nvSpPr>
        <p:spPr>
          <a:xfrm rot="-10781592">
            <a:off x="3556633" y="3147105"/>
            <a:ext cx="224103" cy="130800"/>
          </a:xfrm>
          <a:prstGeom prst="rightArrow">
            <a:avLst>
              <a:gd name="adj1" fmla="val 35137"/>
              <a:gd name="adj2" fmla="val 104155"/>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90" name="Google Shape;1090;g2f3a7264ecf_0_88"/>
          <p:cNvSpPr/>
          <p:nvPr/>
        </p:nvSpPr>
        <p:spPr>
          <a:xfrm rot="-10781592">
            <a:off x="4430196" y="3996351"/>
            <a:ext cx="224103" cy="130800"/>
          </a:xfrm>
          <a:prstGeom prst="rightArrow">
            <a:avLst>
              <a:gd name="adj1" fmla="val 35137"/>
              <a:gd name="adj2" fmla="val 104155"/>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91" name="Google Shape;1091;g2f3a7264ecf_0_88"/>
          <p:cNvSpPr/>
          <p:nvPr/>
        </p:nvSpPr>
        <p:spPr>
          <a:xfrm rot="-10781592">
            <a:off x="6406888" y="3138349"/>
            <a:ext cx="224103" cy="130800"/>
          </a:xfrm>
          <a:prstGeom prst="rightArrow">
            <a:avLst>
              <a:gd name="adj1" fmla="val 35137"/>
              <a:gd name="adj2" fmla="val 104155"/>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92" name="Google Shape;1092;g2f3a7264ecf_0_88"/>
          <p:cNvSpPr/>
          <p:nvPr/>
        </p:nvSpPr>
        <p:spPr>
          <a:xfrm rot="5418408">
            <a:off x="7271708" y="3996426"/>
            <a:ext cx="224103" cy="130800"/>
          </a:xfrm>
          <a:prstGeom prst="rightArrow">
            <a:avLst>
              <a:gd name="adj1" fmla="val 35137"/>
              <a:gd name="adj2" fmla="val 104155"/>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93" name="Google Shape;1093;g2f3a7264ecf_0_88"/>
          <p:cNvSpPr/>
          <p:nvPr/>
        </p:nvSpPr>
        <p:spPr>
          <a:xfrm>
            <a:off x="1671934" y="3156346"/>
            <a:ext cx="174000" cy="1740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94" name="Google Shape;1094;g2f3a7264ecf_0_88"/>
          <p:cNvSpPr/>
          <p:nvPr/>
        </p:nvSpPr>
        <p:spPr>
          <a:xfrm>
            <a:off x="4501681" y="3146517"/>
            <a:ext cx="174000" cy="1740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095" name="Google Shape;1095;g2f3a7264ecf_0_88"/>
          <p:cNvSpPr/>
          <p:nvPr/>
        </p:nvSpPr>
        <p:spPr>
          <a:xfrm>
            <a:off x="7331428" y="3146517"/>
            <a:ext cx="174000" cy="174000"/>
          </a:xfrm>
          <a:prstGeom prst="ellipse">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g2f3edd89cc1_0_24"/>
          <p:cNvSpPr/>
          <p:nvPr/>
        </p:nvSpPr>
        <p:spPr>
          <a:xfrm>
            <a:off x="480850" y="1936625"/>
            <a:ext cx="8187600" cy="1673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102" name="Google Shape;1102;g2f3edd89cc1_0_24"/>
          <p:cNvSpPr txBox="1"/>
          <p:nvPr/>
        </p:nvSpPr>
        <p:spPr>
          <a:xfrm>
            <a:off x="535455" y="2158175"/>
            <a:ext cx="8078400" cy="1246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・３DCGツールでもゲームエンジンでも同じ見た目を得られるプレビュー環境</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・どんな距離やFOVでも安定した線の太さを得るための工夫</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・頂点カラーで線の太さを調整できる工夫</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・頂点カラーで線を「奥」にずらせるようにする工夫</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・ハードエッジ、カスタム法線でも線が崩れないよう「第二の法線」を持つ工夫</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103" name="Google Shape;1103;g2f3edd89cc1_0_24"/>
          <p:cNvSpPr txBox="1">
            <a:spLocks noGrp="1"/>
          </p:cNvSpPr>
          <p:nvPr>
            <p:ph type="ctrTitle"/>
          </p:nvPr>
        </p:nvSpPr>
        <p:spPr>
          <a:xfrm>
            <a:off x="535455" y="41987"/>
            <a:ext cx="78870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11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GGシリーズの背面法実装の要点まとめ</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g2f0bcc14527_0_95"/>
          <p:cNvSpPr/>
          <p:nvPr/>
        </p:nvSpPr>
        <p:spPr>
          <a:xfrm>
            <a:off x="0" y="1859280"/>
            <a:ext cx="9144000" cy="15927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109" name="Google Shape;1109;g2f0bcc14527_0_95"/>
          <p:cNvSpPr txBox="1">
            <a:spLocks noGrp="1"/>
          </p:cNvSpPr>
          <p:nvPr>
            <p:ph type="ctrTitle"/>
          </p:nvPr>
        </p:nvSpPr>
        <p:spPr>
          <a:xfrm>
            <a:off x="685800" y="2104310"/>
            <a:ext cx="77724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ja-JP" sz="3700" b="1">
                <a:solidFill>
                  <a:srgbClr val="F2F2F2"/>
                </a:solidFill>
                <a:latin typeface="メイリオ" panose="020B0604030504040204" pitchFamily="50" charset="-128"/>
                <a:ea typeface="メイリオ" panose="020B0604030504040204" pitchFamily="50" charset="-128"/>
                <a:cs typeface="Arial"/>
                <a:sym typeface="Arial"/>
              </a:rPr>
              <a:t>GGシリーズにおける背面法の</a:t>
            </a:r>
            <a:endParaRPr sz="3700" b="1">
              <a:solidFill>
                <a:srgbClr val="F2F2F2"/>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dk1"/>
              </a:buClr>
              <a:buSzPts val="1100"/>
              <a:buFont typeface="Arial"/>
              <a:buNone/>
            </a:pPr>
            <a:r>
              <a:rPr lang="ja-JP" sz="3700" b="1">
                <a:solidFill>
                  <a:srgbClr val="F2F2F2"/>
                </a:solidFill>
                <a:latin typeface="メイリオ" panose="020B0604030504040204" pitchFamily="50" charset="-128"/>
                <a:ea typeface="メイリオ" panose="020B0604030504040204" pitchFamily="50" charset="-128"/>
                <a:cs typeface="Arial"/>
                <a:sym typeface="Arial"/>
              </a:rPr>
              <a:t>制御テクニック</a:t>
            </a:r>
            <a:endParaRPr sz="3700" b="1">
              <a:solidFill>
                <a:srgbClr val="F2F2F2"/>
              </a:solidFill>
              <a:latin typeface="メイリオ" panose="020B0604030504040204" pitchFamily="50" charset="-128"/>
              <a:ea typeface="メイリオ" panose="020B0604030504040204" pitchFamily="50" charset="-128"/>
              <a:cs typeface="Arial"/>
              <a:sym typeface="Arial"/>
            </a:endParaRPr>
          </a:p>
        </p:txBody>
      </p:sp>
      <p:sp>
        <p:nvSpPr>
          <p:cNvPr id="1110" name="Google Shape;1110;g2f0bcc14527_0_95"/>
          <p:cNvSpPr txBox="1"/>
          <p:nvPr/>
        </p:nvSpPr>
        <p:spPr>
          <a:xfrm>
            <a:off x="4025120" y="1419622"/>
            <a:ext cx="10938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a:solidFill>
                  <a:schemeClr val="lt1"/>
                </a:solidFill>
                <a:latin typeface="メイリオ" panose="020B0604030504040204" pitchFamily="50" charset="-128"/>
                <a:ea typeface="メイリオ" panose="020B0604030504040204" pitchFamily="50" charset="-128"/>
                <a:sym typeface="Arial"/>
              </a:rPr>
              <a:t>Part６</a:t>
            </a:r>
            <a:endParaRPr sz="2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g2f30480909f_0_69"/>
          <p:cNvSpPr/>
          <p:nvPr/>
        </p:nvSpPr>
        <p:spPr>
          <a:xfrm>
            <a:off x="684300" y="3136875"/>
            <a:ext cx="7775400" cy="1461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117" name="Google Shape;1117;g2f30480909f_0_69"/>
          <p:cNvSpPr/>
          <p:nvPr/>
        </p:nvSpPr>
        <p:spPr>
          <a:xfrm>
            <a:off x="691200" y="778750"/>
            <a:ext cx="7775400" cy="1945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118" name="Google Shape;1118;g2f30480909f_0_69"/>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ct val="39285"/>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背面法のポテンシャルを活かす「運用」</a:t>
            </a:r>
            <a:endParaRPr sz="2800">
              <a:solidFill>
                <a:schemeClr val="lt1"/>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dk1"/>
              </a:buClr>
              <a:buSzPct val="39285"/>
              <a:buFont typeface="Arial"/>
              <a:buNone/>
            </a:pPr>
            <a:endParaRPr sz="2800">
              <a:solidFill>
                <a:schemeClr val="lt1"/>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lt1"/>
              </a:buClr>
              <a:buSzPct val="100000"/>
              <a:buFont typeface="Arial"/>
              <a:buNone/>
            </a:pP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119" name="Google Shape;1119;g2f30480909f_0_69"/>
          <p:cNvSpPr txBox="1"/>
          <p:nvPr/>
        </p:nvSpPr>
        <p:spPr>
          <a:xfrm>
            <a:off x="691200" y="847458"/>
            <a:ext cx="76764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ここまで、アークシステムワークスの格闘ゲームにおいて</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背面法の機能</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がどのように</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「実装」</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されているのかを紹介してきました。しかし、機能は</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「実装」</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されているだけでは不十分です。その機能のポテンシャルを引き出す</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「運用」</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のテクニックも同時に非常に重要となります。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このパートではここまで紹介してきた背面法の機能を活用して望む表現を行うための細かな</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制御テクニックを二つ</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紹介していきます。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120" name="Google Shape;1120;g2f30480909f_0_69"/>
          <p:cNvSpPr txBox="1"/>
          <p:nvPr/>
        </p:nvSpPr>
        <p:spPr>
          <a:xfrm>
            <a:off x="1110600" y="3326500"/>
            <a:ext cx="6837600" cy="108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lt1"/>
                </a:solidFill>
                <a:latin typeface="メイリオ" panose="020B0604030504040204" pitchFamily="50" charset="-128"/>
                <a:ea typeface="メイリオ" panose="020B0604030504040204" pitchFamily="50" charset="-128"/>
                <a:sym typeface="Arial"/>
              </a:rPr>
              <a:t>①余計な線が出ないようにする</a:t>
            </a:r>
            <a:endParaRPr sz="28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2800"/>
              <a:buFont typeface="Arial"/>
              <a:buNone/>
            </a:pPr>
            <a:r>
              <a:rPr lang="ja-JP" sz="2800" b="1" i="0" u="none" strike="noStrike" cap="none">
                <a:solidFill>
                  <a:schemeClr val="lt1"/>
                </a:solidFill>
                <a:latin typeface="メイリオ" panose="020B0604030504040204" pitchFamily="50" charset="-128"/>
                <a:ea typeface="メイリオ" panose="020B0604030504040204" pitchFamily="50" charset="-128"/>
                <a:sym typeface="Arial"/>
              </a:rPr>
              <a:t>②重要テクニック：「背面を閉じる」</a:t>
            </a:r>
            <a:endParaRPr sz="2800" b="1"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g2f31edc1f6c_0_345"/>
          <p:cNvSpPr/>
          <p:nvPr/>
        </p:nvSpPr>
        <p:spPr>
          <a:xfrm>
            <a:off x="0" y="2325050"/>
            <a:ext cx="9144000" cy="6036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126" name="Google Shape;1126;g2f31edc1f6c_0_345"/>
          <p:cNvSpPr txBox="1">
            <a:spLocks noGrp="1"/>
          </p:cNvSpPr>
          <p:nvPr>
            <p:ph type="ctrTitle"/>
          </p:nvPr>
        </p:nvSpPr>
        <p:spPr>
          <a:xfrm>
            <a:off x="685800" y="2417861"/>
            <a:ext cx="7772400" cy="4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Arial"/>
              <a:buNone/>
            </a:pPr>
            <a:r>
              <a:rPr lang="ja-JP" sz="2800" dirty="0">
                <a:solidFill>
                  <a:schemeClr val="lt1"/>
                </a:solidFill>
                <a:latin typeface="メイリオ" panose="020B0604030504040204" pitchFamily="50" charset="-128"/>
                <a:ea typeface="メイリオ" panose="020B0604030504040204" pitchFamily="50" charset="-128"/>
                <a:cs typeface="Arial"/>
                <a:sym typeface="Arial"/>
              </a:rPr>
              <a:t>意図しない線が出ないようにする</a:t>
            </a:r>
            <a:endParaRPr sz="2800" dirty="0">
              <a:solidFill>
                <a:schemeClr val="lt1"/>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g280054cff8a_0_372"/>
          <p:cNvSpPr/>
          <p:nvPr/>
        </p:nvSpPr>
        <p:spPr>
          <a:xfrm>
            <a:off x="414600" y="642975"/>
            <a:ext cx="8314800" cy="1113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133" name="Google Shape;1133;g280054cff8a_0_372"/>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11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意図しない線が出ないようにする</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pic>
        <p:nvPicPr>
          <p:cNvPr id="1134" name="Google Shape;1134;g280054cff8a_0_37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83808" y="1843837"/>
            <a:ext cx="4014344" cy="2651129"/>
          </a:xfrm>
          <a:prstGeom prst="rect">
            <a:avLst/>
          </a:prstGeom>
          <a:noFill/>
          <a:ln w="9525" cap="flat" cmpd="sng">
            <a:solidFill>
              <a:schemeClr val="dk1"/>
            </a:solidFill>
            <a:prstDash val="solid"/>
            <a:round/>
            <a:headEnd type="none" w="sm" len="sm"/>
            <a:tailEnd type="none" w="sm" len="sm"/>
          </a:ln>
        </p:spPr>
      </p:pic>
      <p:pic>
        <p:nvPicPr>
          <p:cNvPr id="1135" name="Google Shape;1135;g280054cff8a_0_37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5850" y="1843839"/>
            <a:ext cx="4014344" cy="2651129"/>
          </a:xfrm>
          <a:prstGeom prst="rect">
            <a:avLst/>
          </a:prstGeom>
          <a:noFill/>
          <a:ln w="9525" cap="flat" cmpd="sng">
            <a:solidFill>
              <a:schemeClr val="dk1"/>
            </a:solidFill>
            <a:prstDash val="solid"/>
            <a:round/>
            <a:headEnd type="none" w="sm" len="sm"/>
            <a:tailEnd type="none" w="sm" len="sm"/>
          </a:ln>
        </p:spPr>
      </p:pic>
      <p:sp>
        <p:nvSpPr>
          <p:cNvPr id="1136" name="Google Shape;1136;g280054cff8a_0_372"/>
          <p:cNvSpPr txBox="1"/>
          <p:nvPr/>
        </p:nvSpPr>
        <p:spPr>
          <a:xfrm>
            <a:off x="426758" y="691575"/>
            <a:ext cx="82905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特に顔などで、</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意図していない</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ところにラインが出てしまうと困ってしまいます。</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特定の表情、特定の角度、特定の距離</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など、思わぬタイミングで</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余計なライン</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が出てしまうということはできれば避けたいところです。頂点カラーの編集で局所的に背面メッシュを</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「奥」にずらす</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機能は、このような問題を回避することにも使えます。　</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137" name="Google Shape;1137;g280054cff8a_0_372"/>
          <p:cNvSpPr/>
          <p:nvPr/>
        </p:nvSpPr>
        <p:spPr>
          <a:xfrm>
            <a:off x="439032" y="4572350"/>
            <a:ext cx="4021200" cy="387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138" name="Google Shape;1138;g280054cff8a_0_372"/>
          <p:cNvSpPr txBox="1"/>
          <p:nvPr/>
        </p:nvSpPr>
        <p:spPr>
          <a:xfrm>
            <a:off x="439025" y="4582831"/>
            <a:ext cx="38847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意図しない部分に線が出てしまった！</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139" name="Google Shape;1139;g280054cff8a_0_372"/>
          <p:cNvSpPr/>
          <p:nvPr/>
        </p:nvSpPr>
        <p:spPr>
          <a:xfrm>
            <a:off x="1438500" y="3052200"/>
            <a:ext cx="1014600" cy="11130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140" name="Google Shape;1140;g280054cff8a_0_372"/>
          <p:cNvSpPr/>
          <p:nvPr/>
        </p:nvSpPr>
        <p:spPr>
          <a:xfrm>
            <a:off x="4432944" y="3100850"/>
            <a:ext cx="291900" cy="3051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141" name="Google Shape;1141;g280054cff8a_0_372"/>
          <p:cNvSpPr/>
          <p:nvPr/>
        </p:nvSpPr>
        <p:spPr>
          <a:xfrm>
            <a:off x="4683800" y="4558525"/>
            <a:ext cx="4014300" cy="387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142" name="Google Shape;1142;g280054cff8a_0_372"/>
          <p:cNvSpPr txBox="1"/>
          <p:nvPr/>
        </p:nvSpPr>
        <p:spPr>
          <a:xfrm>
            <a:off x="4683800" y="4569000"/>
            <a:ext cx="4014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その部分の頂点カラーを調整！</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g2f3cebdff7e_0_153"/>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線を消す仕組み</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149" name="Google Shape;1149;g2f3cebdff7e_0_153"/>
          <p:cNvSpPr/>
          <p:nvPr/>
        </p:nvSpPr>
        <p:spPr>
          <a:xfrm>
            <a:off x="285000" y="3897075"/>
            <a:ext cx="8574000" cy="10641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150" name="Google Shape;1150;g2f3cebdff7e_0_153"/>
          <p:cNvSpPr txBox="1"/>
          <p:nvPr/>
        </p:nvSpPr>
        <p:spPr>
          <a:xfrm>
            <a:off x="297984" y="3943195"/>
            <a:ext cx="85479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先に説明した頂点カラーを使って「奥にずらす」機能を活用すれば、</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局所的にラインが出ない</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ように調整することができます。</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単純に線の</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強弱で消した場合と違い</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、ずらす方向はあくまでもカメラから見て「奥」なので、</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一番外の輪郭は残る</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ことに留意してください。</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151" name="Google Shape;1151;g2f3cebdff7e_0_153"/>
          <p:cNvSpPr/>
          <p:nvPr/>
        </p:nvSpPr>
        <p:spPr>
          <a:xfrm>
            <a:off x="450375" y="941750"/>
            <a:ext cx="4028700" cy="2643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grpSp>
        <p:nvGrpSpPr>
          <p:cNvPr id="1152" name="Google Shape;1152;g2f3cebdff7e_0_153"/>
          <p:cNvGrpSpPr/>
          <p:nvPr/>
        </p:nvGrpSpPr>
        <p:grpSpPr>
          <a:xfrm rot="-3808048">
            <a:off x="3712994" y="2769656"/>
            <a:ext cx="164343" cy="339890"/>
            <a:chOff x="3404900" y="3722850"/>
            <a:chExt cx="260700" cy="526875"/>
          </a:xfrm>
        </p:grpSpPr>
        <p:sp>
          <p:nvSpPr>
            <p:cNvPr id="1153" name="Google Shape;1153;g2f3cebdff7e_0_153"/>
            <p:cNvSpPr/>
            <p:nvPr/>
          </p:nvSpPr>
          <p:spPr>
            <a:xfrm>
              <a:off x="3421950" y="3722850"/>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154" name="Google Shape;1154;g2f3cebdff7e_0_153"/>
            <p:cNvSpPr/>
            <p:nvPr/>
          </p:nvSpPr>
          <p:spPr>
            <a:xfrm>
              <a:off x="3404900" y="3853125"/>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sp>
        <p:nvSpPr>
          <p:cNvPr id="1155" name="Google Shape;1155;g2f3cebdff7e_0_153"/>
          <p:cNvSpPr txBox="1"/>
          <p:nvPr/>
        </p:nvSpPr>
        <p:spPr>
          <a:xfrm>
            <a:off x="3656050" y="2485075"/>
            <a:ext cx="848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カメラ</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cxnSp>
        <p:nvCxnSpPr>
          <p:cNvPr id="1156" name="Google Shape;1156;g2f3cebdff7e_0_153"/>
          <p:cNvCxnSpPr/>
          <p:nvPr/>
        </p:nvCxnSpPr>
        <p:spPr>
          <a:xfrm>
            <a:off x="1332991" y="1588615"/>
            <a:ext cx="524100" cy="190500"/>
          </a:xfrm>
          <a:prstGeom prst="straightConnector1">
            <a:avLst/>
          </a:prstGeom>
          <a:noFill/>
          <a:ln w="19050" cap="flat" cmpd="sng">
            <a:solidFill>
              <a:srgbClr val="00FF00"/>
            </a:solidFill>
            <a:prstDash val="solid"/>
            <a:round/>
            <a:headEnd type="none" w="sm" len="sm"/>
            <a:tailEnd type="none" w="sm" len="sm"/>
          </a:ln>
        </p:spPr>
      </p:cxnSp>
      <p:cxnSp>
        <p:nvCxnSpPr>
          <p:cNvPr id="1157" name="Google Shape;1157;g2f3cebdff7e_0_153"/>
          <p:cNvCxnSpPr/>
          <p:nvPr/>
        </p:nvCxnSpPr>
        <p:spPr>
          <a:xfrm rot="10800000">
            <a:off x="1141591" y="961015"/>
            <a:ext cx="191400" cy="627600"/>
          </a:xfrm>
          <a:prstGeom prst="straightConnector1">
            <a:avLst/>
          </a:prstGeom>
          <a:noFill/>
          <a:ln w="19050" cap="flat" cmpd="sng">
            <a:solidFill>
              <a:srgbClr val="00FF00"/>
            </a:solidFill>
            <a:prstDash val="solid"/>
            <a:round/>
            <a:headEnd type="none" w="sm" len="sm"/>
            <a:tailEnd type="none" w="sm" len="sm"/>
          </a:ln>
        </p:spPr>
      </p:cxnSp>
      <p:cxnSp>
        <p:nvCxnSpPr>
          <p:cNvPr id="1158" name="Google Shape;1158;g2f3cebdff7e_0_153"/>
          <p:cNvCxnSpPr/>
          <p:nvPr/>
        </p:nvCxnSpPr>
        <p:spPr>
          <a:xfrm flipH="1">
            <a:off x="3069184" y="1523572"/>
            <a:ext cx="513900" cy="214200"/>
          </a:xfrm>
          <a:prstGeom prst="straightConnector1">
            <a:avLst/>
          </a:prstGeom>
          <a:noFill/>
          <a:ln w="19050" cap="flat" cmpd="sng">
            <a:solidFill>
              <a:srgbClr val="00FF00"/>
            </a:solidFill>
            <a:prstDash val="solid"/>
            <a:round/>
            <a:headEnd type="none" w="sm" len="sm"/>
            <a:tailEnd type="none" w="sm" len="sm"/>
          </a:ln>
        </p:spPr>
      </p:cxnSp>
      <p:cxnSp>
        <p:nvCxnSpPr>
          <p:cNvPr id="1159" name="Google Shape;1159;g2f3cebdff7e_0_153"/>
          <p:cNvCxnSpPr/>
          <p:nvPr/>
        </p:nvCxnSpPr>
        <p:spPr>
          <a:xfrm rot="10800000" flipH="1">
            <a:off x="3579850" y="943550"/>
            <a:ext cx="183900" cy="584100"/>
          </a:xfrm>
          <a:prstGeom prst="straightConnector1">
            <a:avLst/>
          </a:prstGeom>
          <a:noFill/>
          <a:ln w="19050" cap="flat" cmpd="sng">
            <a:solidFill>
              <a:srgbClr val="00FF00"/>
            </a:solidFill>
            <a:prstDash val="solid"/>
            <a:round/>
            <a:headEnd type="none" w="sm" len="sm"/>
            <a:tailEnd type="none" w="sm" len="sm"/>
          </a:ln>
        </p:spPr>
      </p:cxnSp>
      <p:cxnSp>
        <p:nvCxnSpPr>
          <p:cNvPr id="1160" name="Google Shape;1160;g2f3cebdff7e_0_153"/>
          <p:cNvCxnSpPr/>
          <p:nvPr/>
        </p:nvCxnSpPr>
        <p:spPr>
          <a:xfrm>
            <a:off x="1014174" y="1010152"/>
            <a:ext cx="229500" cy="689100"/>
          </a:xfrm>
          <a:prstGeom prst="straightConnector1">
            <a:avLst/>
          </a:prstGeom>
          <a:noFill/>
          <a:ln w="28575" cap="flat" cmpd="sng">
            <a:solidFill>
              <a:srgbClr val="00FFFF"/>
            </a:solidFill>
            <a:prstDash val="solid"/>
            <a:round/>
            <a:headEnd type="none" w="sm" len="sm"/>
            <a:tailEnd type="none" w="sm" len="sm"/>
          </a:ln>
        </p:spPr>
      </p:cxnSp>
      <p:cxnSp>
        <p:nvCxnSpPr>
          <p:cNvPr id="1161" name="Google Shape;1161;g2f3cebdff7e_0_153"/>
          <p:cNvCxnSpPr/>
          <p:nvPr/>
        </p:nvCxnSpPr>
        <p:spPr>
          <a:xfrm>
            <a:off x="1231685" y="1689052"/>
            <a:ext cx="543900" cy="165000"/>
          </a:xfrm>
          <a:prstGeom prst="straightConnector1">
            <a:avLst/>
          </a:prstGeom>
          <a:noFill/>
          <a:ln w="28575" cap="flat" cmpd="sng">
            <a:solidFill>
              <a:srgbClr val="00FFFF"/>
            </a:solidFill>
            <a:prstDash val="solid"/>
            <a:round/>
            <a:headEnd type="none" w="sm" len="sm"/>
            <a:tailEnd type="none" w="sm" len="sm"/>
          </a:ln>
        </p:spPr>
      </p:cxnSp>
      <p:cxnSp>
        <p:nvCxnSpPr>
          <p:cNvPr id="1162" name="Google Shape;1162;g2f3cebdff7e_0_153"/>
          <p:cNvCxnSpPr/>
          <p:nvPr/>
        </p:nvCxnSpPr>
        <p:spPr>
          <a:xfrm>
            <a:off x="1775580" y="1845622"/>
            <a:ext cx="392400" cy="517200"/>
          </a:xfrm>
          <a:prstGeom prst="straightConnector1">
            <a:avLst/>
          </a:prstGeom>
          <a:noFill/>
          <a:ln w="28575" cap="flat" cmpd="sng">
            <a:solidFill>
              <a:srgbClr val="00FFFF"/>
            </a:solidFill>
            <a:prstDash val="solid"/>
            <a:round/>
            <a:headEnd type="none" w="sm" len="sm"/>
            <a:tailEnd type="none" w="sm" len="sm"/>
          </a:ln>
        </p:spPr>
      </p:cxnSp>
      <p:cxnSp>
        <p:nvCxnSpPr>
          <p:cNvPr id="1163" name="Google Shape;1163;g2f3cebdff7e_0_153"/>
          <p:cNvCxnSpPr/>
          <p:nvPr/>
        </p:nvCxnSpPr>
        <p:spPr>
          <a:xfrm rot="10800000" flipH="1">
            <a:off x="3126500" y="1636625"/>
            <a:ext cx="577800" cy="200700"/>
          </a:xfrm>
          <a:prstGeom prst="straightConnector1">
            <a:avLst/>
          </a:prstGeom>
          <a:noFill/>
          <a:ln w="28575" cap="flat" cmpd="sng">
            <a:solidFill>
              <a:srgbClr val="00FFFF"/>
            </a:solidFill>
            <a:prstDash val="solid"/>
            <a:round/>
            <a:headEnd type="none" w="sm" len="sm"/>
            <a:tailEnd type="none" w="sm" len="sm"/>
          </a:ln>
        </p:spPr>
      </p:cxnSp>
      <p:cxnSp>
        <p:nvCxnSpPr>
          <p:cNvPr id="1164" name="Google Shape;1164;g2f3cebdff7e_0_153"/>
          <p:cNvCxnSpPr/>
          <p:nvPr/>
        </p:nvCxnSpPr>
        <p:spPr>
          <a:xfrm rot="10800000" flipH="1">
            <a:off x="3698375" y="1004375"/>
            <a:ext cx="216900" cy="636600"/>
          </a:xfrm>
          <a:prstGeom prst="straightConnector1">
            <a:avLst/>
          </a:prstGeom>
          <a:noFill/>
          <a:ln w="28575" cap="flat" cmpd="sng">
            <a:solidFill>
              <a:srgbClr val="00FFFF"/>
            </a:solidFill>
            <a:prstDash val="solid"/>
            <a:round/>
            <a:headEnd type="none" w="sm" len="sm"/>
            <a:tailEnd type="none" w="sm" len="sm"/>
          </a:ln>
        </p:spPr>
      </p:cxnSp>
      <p:sp>
        <p:nvSpPr>
          <p:cNvPr id="1165" name="Google Shape;1165;g2f3cebdff7e_0_153"/>
          <p:cNvSpPr txBox="1"/>
          <p:nvPr/>
        </p:nvSpPr>
        <p:spPr>
          <a:xfrm>
            <a:off x="574775" y="2248500"/>
            <a:ext cx="1403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ラインとして</a:t>
            </a:r>
            <a:endParaRPr sz="1500" b="1" i="0" u="none" strike="noStrike" cap="none">
              <a:solidFill>
                <a:srgbClr val="FF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　見える背面</a:t>
            </a:r>
            <a:endParaRPr sz="1400" b="1" i="0" u="none" strike="noStrike" cap="none">
              <a:solidFill>
                <a:srgbClr val="FF0000"/>
              </a:solidFill>
              <a:latin typeface="メイリオ" panose="020B0604030504040204" pitchFamily="50" charset="-128"/>
              <a:ea typeface="メイリオ" panose="020B0604030504040204" pitchFamily="50" charset="-128"/>
              <a:sym typeface="Arial"/>
            </a:endParaRPr>
          </a:p>
        </p:txBody>
      </p:sp>
      <p:cxnSp>
        <p:nvCxnSpPr>
          <p:cNvPr id="1166" name="Google Shape;1166;g2f3cebdff7e_0_153"/>
          <p:cNvCxnSpPr/>
          <p:nvPr/>
        </p:nvCxnSpPr>
        <p:spPr>
          <a:xfrm>
            <a:off x="2158866" y="2198202"/>
            <a:ext cx="611700" cy="1200"/>
          </a:xfrm>
          <a:prstGeom prst="straightConnector1">
            <a:avLst/>
          </a:prstGeom>
          <a:noFill/>
          <a:ln w="19050" cap="flat" cmpd="sng">
            <a:solidFill>
              <a:srgbClr val="00FF00"/>
            </a:solidFill>
            <a:prstDash val="solid"/>
            <a:round/>
            <a:headEnd type="none" w="sm" len="sm"/>
            <a:tailEnd type="none" w="sm" len="sm"/>
          </a:ln>
        </p:spPr>
      </p:cxnSp>
      <p:cxnSp>
        <p:nvCxnSpPr>
          <p:cNvPr id="1167" name="Google Shape;1167;g2f3cebdff7e_0_153"/>
          <p:cNvCxnSpPr/>
          <p:nvPr/>
        </p:nvCxnSpPr>
        <p:spPr>
          <a:xfrm flipH="1">
            <a:off x="2770075" y="1737775"/>
            <a:ext cx="299100" cy="464400"/>
          </a:xfrm>
          <a:prstGeom prst="straightConnector1">
            <a:avLst/>
          </a:prstGeom>
          <a:noFill/>
          <a:ln w="19050" cap="flat" cmpd="sng">
            <a:solidFill>
              <a:srgbClr val="00FF00"/>
            </a:solidFill>
            <a:prstDash val="solid"/>
            <a:round/>
            <a:headEnd type="none" w="sm" len="sm"/>
            <a:tailEnd type="none" w="sm" len="sm"/>
          </a:ln>
        </p:spPr>
      </p:cxnSp>
      <p:cxnSp>
        <p:nvCxnSpPr>
          <p:cNvPr id="1168" name="Google Shape;1168;g2f3cebdff7e_0_153"/>
          <p:cNvCxnSpPr/>
          <p:nvPr/>
        </p:nvCxnSpPr>
        <p:spPr>
          <a:xfrm>
            <a:off x="1850425" y="1779750"/>
            <a:ext cx="319800" cy="421800"/>
          </a:xfrm>
          <a:prstGeom prst="straightConnector1">
            <a:avLst/>
          </a:prstGeom>
          <a:noFill/>
          <a:ln w="19050" cap="flat" cmpd="sng">
            <a:solidFill>
              <a:srgbClr val="00FF00"/>
            </a:solidFill>
            <a:prstDash val="solid"/>
            <a:round/>
            <a:headEnd type="none" w="sm" len="sm"/>
            <a:tailEnd type="none" w="sm" len="sm"/>
          </a:ln>
        </p:spPr>
      </p:cxnSp>
      <p:cxnSp>
        <p:nvCxnSpPr>
          <p:cNvPr id="1169" name="Google Shape;1169;g2f3cebdff7e_0_153"/>
          <p:cNvCxnSpPr/>
          <p:nvPr/>
        </p:nvCxnSpPr>
        <p:spPr>
          <a:xfrm>
            <a:off x="2159350" y="2357100"/>
            <a:ext cx="651000" cy="2100"/>
          </a:xfrm>
          <a:prstGeom prst="straightConnector1">
            <a:avLst/>
          </a:prstGeom>
          <a:noFill/>
          <a:ln w="28575" cap="flat" cmpd="sng">
            <a:solidFill>
              <a:srgbClr val="00FFFF"/>
            </a:solidFill>
            <a:prstDash val="solid"/>
            <a:round/>
            <a:headEnd type="none" w="sm" len="sm"/>
            <a:tailEnd type="none" w="sm" len="sm"/>
          </a:ln>
        </p:spPr>
      </p:cxnSp>
      <p:cxnSp>
        <p:nvCxnSpPr>
          <p:cNvPr id="1170" name="Google Shape;1170;g2f3cebdff7e_0_153"/>
          <p:cNvCxnSpPr/>
          <p:nvPr/>
        </p:nvCxnSpPr>
        <p:spPr>
          <a:xfrm rot="10800000" flipH="1">
            <a:off x="2801400" y="1836275"/>
            <a:ext cx="322800" cy="523800"/>
          </a:xfrm>
          <a:prstGeom prst="straightConnector1">
            <a:avLst/>
          </a:prstGeom>
          <a:noFill/>
          <a:ln w="28575" cap="flat" cmpd="sng">
            <a:solidFill>
              <a:srgbClr val="00FFFF"/>
            </a:solidFill>
            <a:prstDash val="solid"/>
            <a:round/>
            <a:headEnd type="none" w="sm" len="sm"/>
            <a:tailEnd type="none" w="sm" len="sm"/>
          </a:ln>
        </p:spPr>
      </p:cxnSp>
      <p:cxnSp>
        <p:nvCxnSpPr>
          <p:cNvPr id="1171" name="Google Shape;1171;g2f3cebdff7e_0_153"/>
          <p:cNvCxnSpPr/>
          <p:nvPr/>
        </p:nvCxnSpPr>
        <p:spPr>
          <a:xfrm rot="10800000">
            <a:off x="1765325" y="1879525"/>
            <a:ext cx="367200" cy="497700"/>
          </a:xfrm>
          <a:prstGeom prst="straightConnector1">
            <a:avLst/>
          </a:prstGeom>
          <a:noFill/>
          <a:ln w="38100" cap="flat" cmpd="sng">
            <a:solidFill>
              <a:srgbClr val="FF0000"/>
            </a:solidFill>
            <a:prstDash val="solid"/>
            <a:round/>
            <a:headEnd type="none" w="sm" len="sm"/>
            <a:tailEnd type="none" w="sm" len="sm"/>
          </a:ln>
        </p:spPr>
      </p:cxnSp>
      <p:cxnSp>
        <p:nvCxnSpPr>
          <p:cNvPr id="1172" name="Google Shape;1172;g2f3cebdff7e_0_153"/>
          <p:cNvCxnSpPr/>
          <p:nvPr/>
        </p:nvCxnSpPr>
        <p:spPr>
          <a:xfrm rot="10800000">
            <a:off x="985525" y="1035663"/>
            <a:ext cx="219900" cy="672600"/>
          </a:xfrm>
          <a:prstGeom prst="straightConnector1">
            <a:avLst/>
          </a:prstGeom>
          <a:noFill/>
          <a:ln w="38100" cap="flat" cmpd="sng">
            <a:solidFill>
              <a:srgbClr val="FF0000"/>
            </a:solidFill>
            <a:prstDash val="solid"/>
            <a:round/>
            <a:headEnd type="none" w="sm" len="sm"/>
            <a:tailEnd type="none" w="sm" len="sm"/>
          </a:ln>
        </p:spPr>
      </p:cxnSp>
      <p:sp>
        <p:nvSpPr>
          <p:cNvPr id="1173" name="Google Shape;1173;g2f3cebdff7e_0_153"/>
          <p:cNvSpPr/>
          <p:nvPr/>
        </p:nvSpPr>
        <p:spPr>
          <a:xfrm>
            <a:off x="4660575" y="923738"/>
            <a:ext cx="4028700" cy="2643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174" name="Google Shape;1174;g2f3cebdff7e_0_153"/>
          <p:cNvSpPr txBox="1"/>
          <p:nvPr/>
        </p:nvSpPr>
        <p:spPr>
          <a:xfrm>
            <a:off x="7866250" y="2467063"/>
            <a:ext cx="848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カメラ</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cxnSp>
        <p:nvCxnSpPr>
          <p:cNvPr id="1175" name="Google Shape;1175;g2f3cebdff7e_0_153"/>
          <p:cNvCxnSpPr/>
          <p:nvPr/>
        </p:nvCxnSpPr>
        <p:spPr>
          <a:xfrm>
            <a:off x="5543191" y="1570602"/>
            <a:ext cx="524100" cy="190500"/>
          </a:xfrm>
          <a:prstGeom prst="straightConnector1">
            <a:avLst/>
          </a:prstGeom>
          <a:noFill/>
          <a:ln w="19050" cap="flat" cmpd="sng">
            <a:solidFill>
              <a:srgbClr val="00FF00"/>
            </a:solidFill>
            <a:prstDash val="solid"/>
            <a:round/>
            <a:headEnd type="none" w="sm" len="sm"/>
            <a:tailEnd type="none" w="sm" len="sm"/>
          </a:ln>
        </p:spPr>
      </p:cxnSp>
      <p:grpSp>
        <p:nvGrpSpPr>
          <p:cNvPr id="1176" name="Google Shape;1176;g2f3cebdff7e_0_153"/>
          <p:cNvGrpSpPr/>
          <p:nvPr/>
        </p:nvGrpSpPr>
        <p:grpSpPr>
          <a:xfrm rot="-3808048">
            <a:off x="7923194" y="2751643"/>
            <a:ext cx="164343" cy="339890"/>
            <a:chOff x="3404900" y="3722850"/>
            <a:chExt cx="260700" cy="526875"/>
          </a:xfrm>
        </p:grpSpPr>
        <p:sp>
          <p:nvSpPr>
            <p:cNvPr id="1177" name="Google Shape;1177;g2f3cebdff7e_0_153"/>
            <p:cNvSpPr/>
            <p:nvPr/>
          </p:nvSpPr>
          <p:spPr>
            <a:xfrm>
              <a:off x="3421950" y="3722850"/>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178" name="Google Shape;1178;g2f3cebdff7e_0_153"/>
            <p:cNvSpPr/>
            <p:nvPr/>
          </p:nvSpPr>
          <p:spPr>
            <a:xfrm>
              <a:off x="3404900" y="3853125"/>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cxnSp>
        <p:nvCxnSpPr>
          <p:cNvPr id="1179" name="Google Shape;1179;g2f3cebdff7e_0_153"/>
          <p:cNvCxnSpPr/>
          <p:nvPr/>
        </p:nvCxnSpPr>
        <p:spPr>
          <a:xfrm rot="10800000">
            <a:off x="5351791" y="943002"/>
            <a:ext cx="191400" cy="627600"/>
          </a:xfrm>
          <a:prstGeom prst="straightConnector1">
            <a:avLst/>
          </a:prstGeom>
          <a:noFill/>
          <a:ln w="19050" cap="flat" cmpd="sng">
            <a:solidFill>
              <a:srgbClr val="00FF00"/>
            </a:solidFill>
            <a:prstDash val="solid"/>
            <a:round/>
            <a:headEnd type="none" w="sm" len="sm"/>
            <a:tailEnd type="none" w="sm" len="sm"/>
          </a:ln>
        </p:spPr>
      </p:cxnSp>
      <p:cxnSp>
        <p:nvCxnSpPr>
          <p:cNvPr id="1180" name="Google Shape;1180;g2f3cebdff7e_0_153"/>
          <p:cNvCxnSpPr/>
          <p:nvPr/>
        </p:nvCxnSpPr>
        <p:spPr>
          <a:xfrm flipH="1">
            <a:off x="7279384" y="1505560"/>
            <a:ext cx="513900" cy="214200"/>
          </a:xfrm>
          <a:prstGeom prst="straightConnector1">
            <a:avLst/>
          </a:prstGeom>
          <a:noFill/>
          <a:ln w="19050" cap="flat" cmpd="sng">
            <a:solidFill>
              <a:srgbClr val="00FF00"/>
            </a:solidFill>
            <a:prstDash val="solid"/>
            <a:round/>
            <a:headEnd type="none" w="sm" len="sm"/>
            <a:tailEnd type="none" w="sm" len="sm"/>
          </a:ln>
        </p:spPr>
      </p:cxnSp>
      <p:cxnSp>
        <p:nvCxnSpPr>
          <p:cNvPr id="1181" name="Google Shape;1181;g2f3cebdff7e_0_153"/>
          <p:cNvCxnSpPr/>
          <p:nvPr/>
        </p:nvCxnSpPr>
        <p:spPr>
          <a:xfrm rot="10800000" flipH="1">
            <a:off x="7790050" y="925538"/>
            <a:ext cx="183900" cy="584100"/>
          </a:xfrm>
          <a:prstGeom prst="straightConnector1">
            <a:avLst/>
          </a:prstGeom>
          <a:noFill/>
          <a:ln w="19050" cap="flat" cmpd="sng">
            <a:solidFill>
              <a:srgbClr val="00FF00"/>
            </a:solidFill>
            <a:prstDash val="solid"/>
            <a:round/>
            <a:headEnd type="none" w="sm" len="sm"/>
            <a:tailEnd type="none" w="sm" len="sm"/>
          </a:ln>
        </p:spPr>
      </p:cxnSp>
      <p:cxnSp>
        <p:nvCxnSpPr>
          <p:cNvPr id="1182" name="Google Shape;1182;g2f3cebdff7e_0_153"/>
          <p:cNvCxnSpPr/>
          <p:nvPr/>
        </p:nvCxnSpPr>
        <p:spPr>
          <a:xfrm>
            <a:off x="5224374" y="992139"/>
            <a:ext cx="229500" cy="689100"/>
          </a:xfrm>
          <a:prstGeom prst="straightConnector1">
            <a:avLst/>
          </a:prstGeom>
          <a:noFill/>
          <a:ln w="28575" cap="flat" cmpd="sng">
            <a:solidFill>
              <a:srgbClr val="00FFFF"/>
            </a:solidFill>
            <a:prstDash val="solid"/>
            <a:round/>
            <a:headEnd type="none" w="sm" len="sm"/>
            <a:tailEnd type="none" w="sm" len="sm"/>
          </a:ln>
        </p:spPr>
      </p:cxnSp>
      <p:cxnSp>
        <p:nvCxnSpPr>
          <p:cNvPr id="1183" name="Google Shape;1183;g2f3cebdff7e_0_153"/>
          <p:cNvCxnSpPr/>
          <p:nvPr/>
        </p:nvCxnSpPr>
        <p:spPr>
          <a:xfrm>
            <a:off x="5441885" y="1671039"/>
            <a:ext cx="121800" cy="16800"/>
          </a:xfrm>
          <a:prstGeom prst="straightConnector1">
            <a:avLst/>
          </a:prstGeom>
          <a:noFill/>
          <a:ln w="28575" cap="flat" cmpd="sng">
            <a:solidFill>
              <a:srgbClr val="00FFFF"/>
            </a:solidFill>
            <a:prstDash val="solid"/>
            <a:round/>
            <a:headEnd type="none" w="sm" len="sm"/>
            <a:tailEnd type="none" w="sm" len="sm"/>
          </a:ln>
        </p:spPr>
      </p:cxnSp>
      <p:cxnSp>
        <p:nvCxnSpPr>
          <p:cNvPr id="1184" name="Google Shape;1184;g2f3cebdff7e_0_153"/>
          <p:cNvCxnSpPr/>
          <p:nvPr/>
        </p:nvCxnSpPr>
        <p:spPr>
          <a:xfrm rot="10800000" flipH="1">
            <a:off x="5567950" y="1363475"/>
            <a:ext cx="21000" cy="324300"/>
          </a:xfrm>
          <a:prstGeom prst="straightConnector1">
            <a:avLst/>
          </a:prstGeom>
          <a:noFill/>
          <a:ln w="28575" cap="flat" cmpd="sng">
            <a:solidFill>
              <a:srgbClr val="00FFFF"/>
            </a:solidFill>
            <a:prstDash val="solid"/>
            <a:round/>
            <a:headEnd type="none" w="sm" len="sm"/>
            <a:tailEnd type="none" w="sm" len="sm"/>
          </a:ln>
        </p:spPr>
      </p:cxnSp>
      <p:cxnSp>
        <p:nvCxnSpPr>
          <p:cNvPr id="1185" name="Google Shape;1185;g2f3cebdff7e_0_153"/>
          <p:cNvCxnSpPr/>
          <p:nvPr/>
        </p:nvCxnSpPr>
        <p:spPr>
          <a:xfrm>
            <a:off x="6804900" y="1582300"/>
            <a:ext cx="1109400" cy="36300"/>
          </a:xfrm>
          <a:prstGeom prst="straightConnector1">
            <a:avLst/>
          </a:prstGeom>
          <a:noFill/>
          <a:ln w="28575" cap="flat" cmpd="sng">
            <a:solidFill>
              <a:srgbClr val="00FFFF"/>
            </a:solidFill>
            <a:prstDash val="solid"/>
            <a:round/>
            <a:headEnd type="none" w="sm" len="sm"/>
            <a:tailEnd type="none" w="sm" len="sm"/>
          </a:ln>
        </p:spPr>
      </p:cxnSp>
      <p:cxnSp>
        <p:nvCxnSpPr>
          <p:cNvPr id="1186" name="Google Shape;1186;g2f3cebdff7e_0_153"/>
          <p:cNvCxnSpPr/>
          <p:nvPr/>
        </p:nvCxnSpPr>
        <p:spPr>
          <a:xfrm rot="10800000" flipH="1">
            <a:off x="7908575" y="986363"/>
            <a:ext cx="216900" cy="636600"/>
          </a:xfrm>
          <a:prstGeom prst="straightConnector1">
            <a:avLst/>
          </a:prstGeom>
          <a:noFill/>
          <a:ln w="28575" cap="flat" cmpd="sng">
            <a:solidFill>
              <a:srgbClr val="00FFFF"/>
            </a:solidFill>
            <a:prstDash val="solid"/>
            <a:round/>
            <a:headEnd type="none" w="sm" len="sm"/>
            <a:tailEnd type="none" w="sm" len="sm"/>
          </a:ln>
        </p:spPr>
      </p:cxnSp>
      <p:cxnSp>
        <p:nvCxnSpPr>
          <p:cNvPr id="1187" name="Google Shape;1187;g2f3cebdff7e_0_153"/>
          <p:cNvCxnSpPr/>
          <p:nvPr/>
        </p:nvCxnSpPr>
        <p:spPr>
          <a:xfrm>
            <a:off x="6369066" y="2180190"/>
            <a:ext cx="611700" cy="1200"/>
          </a:xfrm>
          <a:prstGeom prst="straightConnector1">
            <a:avLst/>
          </a:prstGeom>
          <a:noFill/>
          <a:ln w="19050" cap="flat" cmpd="sng">
            <a:solidFill>
              <a:srgbClr val="00FF00"/>
            </a:solidFill>
            <a:prstDash val="solid"/>
            <a:round/>
            <a:headEnd type="none" w="sm" len="sm"/>
            <a:tailEnd type="none" w="sm" len="sm"/>
          </a:ln>
        </p:spPr>
      </p:cxnSp>
      <p:cxnSp>
        <p:nvCxnSpPr>
          <p:cNvPr id="1188" name="Google Shape;1188;g2f3cebdff7e_0_153"/>
          <p:cNvCxnSpPr/>
          <p:nvPr/>
        </p:nvCxnSpPr>
        <p:spPr>
          <a:xfrm flipH="1">
            <a:off x="6980275" y="1719763"/>
            <a:ext cx="299100" cy="464400"/>
          </a:xfrm>
          <a:prstGeom prst="straightConnector1">
            <a:avLst/>
          </a:prstGeom>
          <a:noFill/>
          <a:ln w="19050" cap="flat" cmpd="sng">
            <a:solidFill>
              <a:srgbClr val="00FF00"/>
            </a:solidFill>
            <a:prstDash val="solid"/>
            <a:round/>
            <a:headEnd type="none" w="sm" len="sm"/>
            <a:tailEnd type="none" w="sm" len="sm"/>
          </a:ln>
        </p:spPr>
      </p:cxnSp>
      <p:cxnSp>
        <p:nvCxnSpPr>
          <p:cNvPr id="1189" name="Google Shape;1189;g2f3cebdff7e_0_153"/>
          <p:cNvCxnSpPr/>
          <p:nvPr/>
        </p:nvCxnSpPr>
        <p:spPr>
          <a:xfrm>
            <a:off x="6060625" y="1761738"/>
            <a:ext cx="319800" cy="421800"/>
          </a:xfrm>
          <a:prstGeom prst="straightConnector1">
            <a:avLst/>
          </a:prstGeom>
          <a:noFill/>
          <a:ln w="19050" cap="flat" cmpd="sng">
            <a:solidFill>
              <a:srgbClr val="00FF00"/>
            </a:solidFill>
            <a:prstDash val="solid"/>
            <a:round/>
            <a:headEnd type="none" w="sm" len="sm"/>
            <a:tailEnd type="none" w="sm" len="sm"/>
          </a:ln>
        </p:spPr>
      </p:cxnSp>
      <p:cxnSp>
        <p:nvCxnSpPr>
          <p:cNvPr id="1190" name="Google Shape;1190;g2f3cebdff7e_0_153"/>
          <p:cNvCxnSpPr/>
          <p:nvPr/>
        </p:nvCxnSpPr>
        <p:spPr>
          <a:xfrm rot="10800000" flipH="1">
            <a:off x="5583568" y="1367405"/>
            <a:ext cx="641100" cy="900"/>
          </a:xfrm>
          <a:prstGeom prst="straightConnector1">
            <a:avLst/>
          </a:prstGeom>
          <a:noFill/>
          <a:ln w="28575" cap="flat" cmpd="sng">
            <a:solidFill>
              <a:srgbClr val="00FFFF"/>
            </a:solidFill>
            <a:prstDash val="solid"/>
            <a:round/>
            <a:headEnd type="none" w="sm" len="sm"/>
            <a:tailEnd type="none" w="sm" len="sm"/>
          </a:ln>
        </p:spPr>
      </p:cxnSp>
      <p:cxnSp>
        <p:nvCxnSpPr>
          <p:cNvPr id="1191" name="Google Shape;1191;g2f3cebdff7e_0_153"/>
          <p:cNvCxnSpPr/>
          <p:nvPr/>
        </p:nvCxnSpPr>
        <p:spPr>
          <a:xfrm>
            <a:off x="6220500" y="1363575"/>
            <a:ext cx="586800" cy="219900"/>
          </a:xfrm>
          <a:prstGeom prst="straightConnector1">
            <a:avLst/>
          </a:prstGeom>
          <a:noFill/>
          <a:ln w="28575" cap="flat" cmpd="sng">
            <a:solidFill>
              <a:srgbClr val="00FFFF"/>
            </a:solidFill>
            <a:prstDash val="solid"/>
            <a:round/>
            <a:headEnd type="none" w="sm" len="sm"/>
            <a:tailEnd type="none" w="sm" len="sm"/>
          </a:ln>
        </p:spPr>
      </p:cxnSp>
      <p:cxnSp>
        <p:nvCxnSpPr>
          <p:cNvPr id="1192" name="Google Shape;1192;g2f3cebdff7e_0_153"/>
          <p:cNvCxnSpPr/>
          <p:nvPr/>
        </p:nvCxnSpPr>
        <p:spPr>
          <a:xfrm rot="10800000">
            <a:off x="5195725" y="1017650"/>
            <a:ext cx="219900" cy="672600"/>
          </a:xfrm>
          <a:prstGeom prst="straightConnector1">
            <a:avLst/>
          </a:prstGeom>
          <a:noFill/>
          <a:ln w="38100" cap="flat" cmpd="sng">
            <a:solidFill>
              <a:srgbClr val="FF0000"/>
            </a:solidFill>
            <a:prstDash val="solid"/>
            <a:round/>
            <a:headEnd type="none" w="sm" len="sm"/>
            <a:tailEnd type="none" w="sm" len="sm"/>
          </a:ln>
        </p:spPr>
      </p:cxnSp>
      <p:cxnSp>
        <p:nvCxnSpPr>
          <p:cNvPr id="1193" name="Google Shape;1193;g2f3cebdff7e_0_153"/>
          <p:cNvCxnSpPr/>
          <p:nvPr/>
        </p:nvCxnSpPr>
        <p:spPr>
          <a:xfrm rot="10800000">
            <a:off x="2832050" y="2449750"/>
            <a:ext cx="811800" cy="419400"/>
          </a:xfrm>
          <a:prstGeom prst="straightConnector1">
            <a:avLst/>
          </a:prstGeom>
          <a:noFill/>
          <a:ln w="9525" cap="flat" cmpd="sng">
            <a:solidFill>
              <a:schemeClr val="lt1"/>
            </a:solidFill>
            <a:prstDash val="solid"/>
            <a:round/>
            <a:headEnd type="none" w="sm" len="sm"/>
            <a:tailEnd type="stealth" w="med" len="med"/>
          </a:ln>
        </p:spPr>
      </p:cxnSp>
      <p:cxnSp>
        <p:nvCxnSpPr>
          <p:cNvPr id="1194" name="Google Shape;1194;g2f3cebdff7e_0_153"/>
          <p:cNvCxnSpPr/>
          <p:nvPr/>
        </p:nvCxnSpPr>
        <p:spPr>
          <a:xfrm rot="10800000">
            <a:off x="6819250" y="1618125"/>
            <a:ext cx="624000" cy="314400"/>
          </a:xfrm>
          <a:prstGeom prst="straightConnector1">
            <a:avLst/>
          </a:prstGeom>
          <a:noFill/>
          <a:ln w="9525" cap="flat" cmpd="sng">
            <a:solidFill>
              <a:srgbClr val="FFFF00"/>
            </a:solidFill>
            <a:prstDash val="solid"/>
            <a:round/>
            <a:headEnd type="none" w="sm" len="sm"/>
            <a:tailEnd type="stealth" w="med" len="med"/>
          </a:ln>
        </p:spPr>
      </p:cxnSp>
      <p:cxnSp>
        <p:nvCxnSpPr>
          <p:cNvPr id="1195" name="Google Shape;1195;g2f3cebdff7e_0_153"/>
          <p:cNvCxnSpPr/>
          <p:nvPr/>
        </p:nvCxnSpPr>
        <p:spPr>
          <a:xfrm rot="10800000">
            <a:off x="6220500" y="1405225"/>
            <a:ext cx="624000" cy="314400"/>
          </a:xfrm>
          <a:prstGeom prst="straightConnector1">
            <a:avLst/>
          </a:prstGeom>
          <a:noFill/>
          <a:ln w="9525" cap="flat" cmpd="sng">
            <a:solidFill>
              <a:srgbClr val="FFFF00"/>
            </a:solidFill>
            <a:prstDash val="solid"/>
            <a:round/>
            <a:headEnd type="none" w="sm" len="sm"/>
            <a:tailEnd type="stealth" w="med" len="med"/>
          </a:ln>
        </p:spPr>
      </p:cxnSp>
      <p:cxnSp>
        <p:nvCxnSpPr>
          <p:cNvPr id="1196" name="Google Shape;1196;g2f3cebdff7e_0_153"/>
          <p:cNvCxnSpPr/>
          <p:nvPr/>
        </p:nvCxnSpPr>
        <p:spPr>
          <a:xfrm rot="10800000">
            <a:off x="7078150" y="2436225"/>
            <a:ext cx="788100" cy="410700"/>
          </a:xfrm>
          <a:prstGeom prst="straightConnector1">
            <a:avLst/>
          </a:prstGeom>
          <a:noFill/>
          <a:ln w="9525" cap="flat" cmpd="sng">
            <a:solidFill>
              <a:schemeClr val="lt1"/>
            </a:solidFill>
            <a:prstDash val="solid"/>
            <a:round/>
            <a:headEnd type="none" w="sm" len="sm"/>
            <a:tailEnd type="stealth" w="med" len="med"/>
          </a:ln>
        </p:spPr>
      </p:cxnSp>
      <p:cxnSp>
        <p:nvCxnSpPr>
          <p:cNvPr id="1197" name="Google Shape;1197;g2f3cebdff7e_0_153"/>
          <p:cNvCxnSpPr/>
          <p:nvPr/>
        </p:nvCxnSpPr>
        <p:spPr>
          <a:xfrm rot="10800000">
            <a:off x="5613688" y="1384838"/>
            <a:ext cx="624000" cy="314400"/>
          </a:xfrm>
          <a:prstGeom prst="straightConnector1">
            <a:avLst/>
          </a:prstGeom>
          <a:noFill/>
          <a:ln w="9525" cap="flat" cmpd="sng">
            <a:solidFill>
              <a:srgbClr val="FFFF00"/>
            </a:solidFill>
            <a:prstDash val="solid"/>
            <a:round/>
            <a:headEnd type="none" w="sm" len="sm"/>
            <a:tailEnd type="stealth" w="med" len="med"/>
          </a:ln>
        </p:spPr>
      </p:cxnSp>
      <p:cxnSp>
        <p:nvCxnSpPr>
          <p:cNvPr id="1198" name="Google Shape;1198;g2f3cebdff7e_0_153"/>
          <p:cNvCxnSpPr/>
          <p:nvPr/>
        </p:nvCxnSpPr>
        <p:spPr>
          <a:xfrm rot="10800000">
            <a:off x="5587125" y="1677750"/>
            <a:ext cx="624000" cy="314400"/>
          </a:xfrm>
          <a:prstGeom prst="straightConnector1">
            <a:avLst/>
          </a:prstGeom>
          <a:noFill/>
          <a:ln w="9525" cap="flat" cmpd="sng">
            <a:solidFill>
              <a:srgbClr val="FFFF00"/>
            </a:solidFill>
            <a:prstDash val="solid"/>
            <a:round/>
            <a:headEnd type="none" w="sm" len="sm"/>
            <a:tailEnd type="stealth" w="med" len="med"/>
          </a:ln>
        </p:spPr>
      </p:cxnSp>
      <p:sp>
        <p:nvSpPr>
          <p:cNvPr id="1199" name="Google Shape;1199;g2f3cebdff7e_0_153"/>
          <p:cNvSpPr txBox="1"/>
          <p:nvPr/>
        </p:nvSpPr>
        <p:spPr>
          <a:xfrm>
            <a:off x="1785625" y="973438"/>
            <a:ext cx="13416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顔部分を上から見た図</a:t>
            </a:r>
            <a:endParaRPr sz="13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00" name="Google Shape;1200;g2f3cebdff7e_0_153"/>
          <p:cNvSpPr txBox="1"/>
          <p:nvPr/>
        </p:nvSpPr>
        <p:spPr>
          <a:xfrm>
            <a:off x="4745650" y="2689350"/>
            <a:ext cx="22350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rgbClr val="FFFF00"/>
                </a:solidFill>
                <a:latin typeface="メイリオ" panose="020B0604030504040204" pitchFamily="50" charset="-128"/>
                <a:ea typeface="メイリオ" panose="020B0604030504040204" pitchFamily="50" charset="-128"/>
                <a:sym typeface="Arial"/>
              </a:rPr>
              <a:t>カメラから見て頂点を</a:t>
            </a:r>
            <a:endParaRPr sz="1500" b="0" i="0" u="none" strike="noStrike" cap="none">
              <a:solidFill>
                <a:srgbClr val="FFFF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rgbClr val="FFFF00"/>
                </a:solidFill>
                <a:latin typeface="メイリオ" panose="020B0604030504040204" pitchFamily="50" charset="-128"/>
                <a:ea typeface="メイリオ" panose="020B0604030504040204" pitchFamily="50" charset="-128"/>
                <a:sym typeface="Arial"/>
              </a:rPr>
              <a:t>奥にずらすことで線が出ないようにする</a:t>
            </a:r>
            <a:endParaRPr sz="1400" b="0" i="0" u="none" strike="noStrike" cap="none">
              <a:solidFill>
                <a:srgbClr val="FFFF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g2f0bcc14527_0_238"/>
          <p:cNvSpPr/>
          <p:nvPr/>
        </p:nvSpPr>
        <p:spPr>
          <a:xfrm>
            <a:off x="356550" y="4212265"/>
            <a:ext cx="3238200" cy="711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07" name="Google Shape;1207;g2f0bcc14527_0_238"/>
          <p:cNvSpPr/>
          <p:nvPr/>
        </p:nvSpPr>
        <p:spPr>
          <a:xfrm>
            <a:off x="3704875" y="4217300"/>
            <a:ext cx="1688100" cy="711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08" name="Google Shape;1208;g2f0bcc14527_0_238"/>
          <p:cNvSpPr txBox="1"/>
          <p:nvPr/>
        </p:nvSpPr>
        <p:spPr>
          <a:xfrm>
            <a:off x="356550" y="4222355"/>
            <a:ext cx="32256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布を動かすボーンが強くねじられた結果、布の裏地のアウトラインが貫通してしまうことも</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209" name="Google Shape;1209;g2f0bcc14527_0_238"/>
          <p:cNvSpPr/>
          <p:nvPr/>
        </p:nvSpPr>
        <p:spPr>
          <a:xfrm>
            <a:off x="414600" y="642975"/>
            <a:ext cx="8314800" cy="8982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10" name="Google Shape;1210;g2f0bcc14527_0_238"/>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布の裏地がはみ出ないように「奥」にずらす</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211" name="Google Shape;1211;g2f0bcc14527_0_238"/>
          <p:cNvSpPr txBox="1"/>
          <p:nvPr/>
        </p:nvSpPr>
        <p:spPr>
          <a:xfrm>
            <a:off x="426758" y="691575"/>
            <a:ext cx="82905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揺れ物などの布の一部が大きくひねられた時に、布の裏地のアウトライン用メッシュが表面を</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貫通</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して汚いビジュアルになってしまうことがまれにあります。これも頂点カラーの編集で裏地の部分だけ、</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アウトラインを「奥」に飛ばす</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ことで予防することができます。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1212" name="Google Shape;1212;g2f0bcc14527_0_2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39782" y="1652825"/>
            <a:ext cx="2956083" cy="2519468"/>
          </a:xfrm>
          <a:prstGeom prst="rect">
            <a:avLst/>
          </a:prstGeom>
          <a:noFill/>
          <a:ln w="9525" cap="flat" cmpd="sng">
            <a:solidFill>
              <a:schemeClr val="dk1"/>
            </a:solidFill>
            <a:prstDash val="solid"/>
            <a:round/>
            <a:headEnd type="none" w="sm" len="sm"/>
            <a:tailEnd type="none" w="sm" len="sm"/>
          </a:ln>
        </p:spPr>
      </p:pic>
      <p:sp>
        <p:nvSpPr>
          <p:cNvPr id="1213" name="Google Shape;1213;g2f0bcc14527_0_238"/>
          <p:cNvSpPr/>
          <p:nvPr/>
        </p:nvSpPr>
        <p:spPr>
          <a:xfrm>
            <a:off x="5539800" y="4217310"/>
            <a:ext cx="3247500" cy="711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14" name="Google Shape;1214;g2f0bcc14527_0_238"/>
          <p:cNvSpPr txBox="1"/>
          <p:nvPr/>
        </p:nvSpPr>
        <p:spPr>
          <a:xfrm>
            <a:off x="5546100" y="4198625"/>
            <a:ext cx="32349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裏地部分はアウトラインが「奥」にしか出ないように設定しておけば貫通を未然に防ぐことが可能</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1215" name="Google Shape;1215;g2f0bcc14527_0_2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04800" y="1652825"/>
            <a:ext cx="1688175" cy="2519468"/>
          </a:xfrm>
          <a:prstGeom prst="rect">
            <a:avLst/>
          </a:prstGeom>
          <a:noFill/>
          <a:ln w="9525" cap="flat" cmpd="sng">
            <a:solidFill>
              <a:schemeClr val="dk1"/>
            </a:solidFill>
            <a:prstDash val="solid"/>
            <a:round/>
            <a:headEnd type="none" w="sm" len="sm"/>
            <a:tailEnd type="none" w="sm" len="sm"/>
          </a:ln>
        </p:spPr>
      </p:pic>
      <p:pic>
        <p:nvPicPr>
          <p:cNvPr id="1216" name="Google Shape;1216;g2f0bcc14527_0_2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6559" y="1652825"/>
            <a:ext cx="3201449" cy="2505984"/>
          </a:xfrm>
          <a:prstGeom prst="rect">
            <a:avLst/>
          </a:prstGeom>
          <a:noFill/>
          <a:ln w="9525" cap="flat" cmpd="sng">
            <a:solidFill>
              <a:schemeClr val="dk1"/>
            </a:solidFill>
            <a:prstDash val="solid"/>
            <a:round/>
            <a:headEnd type="none" w="sm" len="sm"/>
            <a:tailEnd type="none" w="sm" len="sm"/>
          </a:ln>
        </p:spPr>
      </p:pic>
      <p:pic>
        <p:nvPicPr>
          <p:cNvPr id="1217" name="Google Shape;1217;g2f0bcc14527_0_23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539831" y="1652825"/>
            <a:ext cx="3247555" cy="2519470"/>
          </a:xfrm>
          <a:prstGeom prst="rect">
            <a:avLst/>
          </a:prstGeom>
          <a:noFill/>
          <a:ln w="9525" cap="flat" cmpd="sng">
            <a:solidFill>
              <a:schemeClr val="dk1"/>
            </a:solidFill>
            <a:prstDash val="solid"/>
            <a:round/>
            <a:headEnd type="none" w="sm" len="sm"/>
            <a:tailEnd type="none" w="sm" len="sm"/>
          </a:ln>
        </p:spPr>
      </p:pic>
      <p:sp>
        <p:nvSpPr>
          <p:cNvPr id="1218" name="Google Shape;1218;g2f0bcc14527_0_238"/>
          <p:cNvSpPr/>
          <p:nvPr/>
        </p:nvSpPr>
        <p:spPr>
          <a:xfrm>
            <a:off x="3482207" y="2760012"/>
            <a:ext cx="291900" cy="3051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219" name="Google Shape;1219;g2f0bcc14527_0_238"/>
          <p:cNvSpPr/>
          <p:nvPr/>
        </p:nvSpPr>
        <p:spPr>
          <a:xfrm>
            <a:off x="5369882" y="2760025"/>
            <a:ext cx="291900" cy="3051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220" name="Google Shape;1220;g2f0bcc14527_0_238"/>
          <p:cNvSpPr txBox="1"/>
          <p:nvPr/>
        </p:nvSpPr>
        <p:spPr>
          <a:xfrm>
            <a:off x="3704799" y="4222350"/>
            <a:ext cx="16881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裏地部分の頂点カラーを調整</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221" name="Google Shape;1221;g2f0bcc14527_0_238"/>
          <p:cNvSpPr txBox="1"/>
          <p:nvPr/>
        </p:nvSpPr>
        <p:spPr>
          <a:xfrm>
            <a:off x="356550" y="1576575"/>
            <a:ext cx="581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GIF</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
        <p:nvSpPr>
          <p:cNvPr id="1222" name="Google Shape;1222;g2f0bcc14527_0_238"/>
          <p:cNvSpPr txBox="1"/>
          <p:nvPr/>
        </p:nvSpPr>
        <p:spPr>
          <a:xfrm>
            <a:off x="5539775" y="1576625"/>
            <a:ext cx="581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GIF</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7"/>
          <p:cNvSpPr/>
          <p:nvPr/>
        </p:nvSpPr>
        <p:spPr>
          <a:xfrm>
            <a:off x="0" y="1859280"/>
            <a:ext cx="9144000" cy="159258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56" name="Google Shape;156;p7"/>
          <p:cNvSpPr txBox="1">
            <a:spLocks noGrp="1"/>
          </p:cNvSpPr>
          <p:nvPr>
            <p:ph type="ctrTitle"/>
          </p:nvPr>
        </p:nvSpPr>
        <p:spPr>
          <a:xfrm>
            <a:off x="685800" y="2104310"/>
            <a:ext cx="7772400" cy="110251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ja-JP" sz="3700" b="1">
                <a:solidFill>
                  <a:srgbClr val="F2F2F2"/>
                </a:solidFill>
                <a:latin typeface="Meiryo"/>
                <a:ea typeface="Meiryo"/>
                <a:cs typeface="Meiryo"/>
                <a:sym typeface="Meiryo"/>
              </a:rPr>
              <a:t>そもそも輪郭線とは何か。その役割</a:t>
            </a:r>
            <a:endParaRPr sz="3600" b="1">
              <a:solidFill>
                <a:srgbClr val="F2F2F2"/>
              </a:solidFill>
              <a:latin typeface="Meiryo"/>
              <a:ea typeface="Meiryo"/>
              <a:cs typeface="Meiryo"/>
              <a:sym typeface="Meiryo"/>
            </a:endParaRPr>
          </a:p>
        </p:txBody>
      </p:sp>
      <p:sp>
        <p:nvSpPr>
          <p:cNvPr id="157" name="Google Shape;157;p7"/>
          <p:cNvSpPr txBox="1"/>
          <p:nvPr/>
        </p:nvSpPr>
        <p:spPr>
          <a:xfrm>
            <a:off x="4025120" y="1419622"/>
            <a:ext cx="109376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400" b="0" i="0" u="none" strike="noStrike" cap="none">
                <a:solidFill>
                  <a:schemeClr val="lt1"/>
                </a:solidFill>
                <a:latin typeface="Meiryo"/>
                <a:ea typeface="Meiryo"/>
                <a:cs typeface="Meiryo"/>
                <a:sym typeface="Meiryo"/>
              </a:rPr>
              <a:t>Part１</a:t>
            </a:r>
            <a:endParaRPr sz="2400" b="0" i="0" u="none" strike="noStrike" cap="none">
              <a:solidFill>
                <a:schemeClr val="lt1"/>
              </a:solidFill>
              <a:latin typeface="Meiryo"/>
              <a:ea typeface="Meiryo"/>
              <a:cs typeface="Meiryo"/>
              <a:sym typeface="Meiryo"/>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g2f31edc1f6c_0_340"/>
          <p:cNvSpPr/>
          <p:nvPr/>
        </p:nvSpPr>
        <p:spPr>
          <a:xfrm>
            <a:off x="0" y="2325050"/>
            <a:ext cx="9144000" cy="6036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228" name="Google Shape;1228;g2f31edc1f6c_0_340"/>
          <p:cNvSpPr txBox="1">
            <a:spLocks noGrp="1"/>
          </p:cNvSpPr>
          <p:nvPr>
            <p:ph type="ctrTitle"/>
          </p:nvPr>
        </p:nvSpPr>
        <p:spPr>
          <a:xfrm>
            <a:off x="685800" y="2417861"/>
            <a:ext cx="7772400" cy="417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意図して線を出すテクニック</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cxnSp>
        <p:nvCxnSpPr>
          <p:cNvPr id="1234" name="Google Shape;1234;g2f0bcc14527_0_81"/>
          <p:cNvCxnSpPr/>
          <p:nvPr/>
        </p:nvCxnSpPr>
        <p:spPr>
          <a:xfrm>
            <a:off x="5443875" y="3854325"/>
            <a:ext cx="2171700" cy="0"/>
          </a:xfrm>
          <a:prstGeom prst="straightConnector1">
            <a:avLst/>
          </a:prstGeom>
          <a:noFill/>
          <a:ln w="19050" cap="flat" cmpd="sng">
            <a:solidFill>
              <a:srgbClr val="00FF00"/>
            </a:solidFill>
            <a:prstDash val="solid"/>
            <a:round/>
            <a:headEnd type="none" w="sm" len="sm"/>
            <a:tailEnd type="none" w="sm" len="sm"/>
          </a:ln>
        </p:spPr>
      </p:cxnSp>
      <p:cxnSp>
        <p:nvCxnSpPr>
          <p:cNvPr id="1235" name="Google Shape;1235;g2f0bcc14527_0_81"/>
          <p:cNvCxnSpPr/>
          <p:nvPr/>
        </p:nvCxnSpPr>
        <p:spPr>
          <a:xfrm rot="10800000">
            <a:off x="7605929" y="3182784"/>
            <a:ext cx="0" cy="675000"/>
          </a:xfrm>
          <a:prstGeom prst="straightConnector1">
            <a:avLst/>
          </a:prstGeom>
          <a:noFill/>
          <a:ln w="19050" cap="flat" cmpd="sng">
            <a:solidFill>
              <a:srgbClr val="00FF00"/>
            </a:solidFill>
            <a:prstDash val="solid"/>
            <a:round/>
            <a:headEnd type="none" w="sm" len="sm"/>
            <a:tailEnd type="none" w="sm" len="sm"/>
          </a:ln>
        </p:spPr>
      </p:cxnSp>
      <p:cxnSp>
        <p:nvCxnSpPr>
          <p:cNvPr id="1236" name="Google Shape;1236;g2f0bcc14527_0_81"/>
          <p:cNvCxnSpPr/>
          <p:nvPr/>
        </p:nvCxnSpPr>
        <p:spPr>
          <a:xfrm rot="10800000">
            <a:off x="5451300" y="3511722"/>
            <a:ext cx="0" cy="342600"/>
          </a:xfrm>
          <a:prstGeom prst="straightConnector1">
            <a:avLst/>
          </a:prstGeom>
          <a:noFill/>
          <a:ln w="19050" cap="flat" cmpd="sng">
            <a:solidFill>
              <a:srgbClr val="00FF00"/>
            </a:solidFill>
            <a:prstDash val="solid"/>
            <a:round/>
            <a:headEnd type="none" w="sm" len="sm"/>
            <a:tailEnd type="none" w="sm" len="sm"/>
          </a:ln>
        </p:spPr>
      </p:cxnSp>
      <p:sp>
        <p:nvSpPr>
          <p:cNvPr id="1237" name="Google Shape;1237;g2f0bcc14527_0_81"/>
          <p:cNvSpPr/>
          <p:nvPr/>
        </p:nvSpPr>
        <p:spPr>
          <a:xfrm>
            <a:off x="4432075" y="1481350"/>
            <a:ext cx="4269300" cy="28089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38" name="Google Shape;1238;g2f0bcc14527_0_81"/>
          <p:cNvSpPr/>
          <p:nvPr/>
        </p:nvSpPr>
        <p:spPr>
          <a:xfrm>
            <a:off x="414600" y="566775"/>
            <a:ext cx="8314800" cy="833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cxnSp>
        <p:nvCxnSpPr>
          <p:cNvPr id="1239" name="Google Shape;1239;g2f0bcc14527_0_81"/>
          <p:cNvCxnSpPr/>
          <p:nvPr/>
        </p:nvCxnSpPr>
        <p:spPr>
          <a:xfrm>
            <a:off x="6409775" y="3029900"/>
            <a:ext cx="1332900" cy="0"/>
          </a:xfrm>
          <a:prstGeom prst="straightConnector1">
            <a:avLst/>
          </a:prstGeom>
          <a:noFill/>
          <a:ln w="28575" cap="flat" cmpd="sng">
            <a:solidFill>
              <a:srgbClr val="00FFFF"/>
            </a:solidFill>
            <a:prstDash val="solid"/>
            <a:round/>
            <a:headEnd type="none" w="sm" len="sm"/>
            <a:tailEnd type="none" w="sm" len="sm"/>
          </a:ln>
        </p:spPr>
      </p:cxnSp>
      <p:cxnSp>
        <p:nvCxnSpPr>
          <p:cNvPr id="1240" name="Google Shape;1240;g2f0bcc14527_0_81"/>
          <p:cNvCxnSpPr/>
          <p:nvPr/>
        </p:nvCxnSpPr>
        <p:spPr>
          <a:xfrm>
            <a:off x="5308275" y="3404350"/>
            <a:ext cx="1109100" cy="0"/>
          </a:xfrm>
          <a:prstGeom prst="straightConnector1">
            <a:avLst/>
          </a:prstGeom>
          <a:noFill/>
          <a:ln w="28575" cap="flat" cmpd="sng">
            <a:solidFill>
              <a:srgbClr val="00FFFF"/>
            </a:solidFill>
            <a:prstDash val="solid"/>
            <a:round/>
            <a:headEnd type="none" w="sm" len="sm"/>
            <a:tailEnd type="none" w="sm" len="sm"/>
          </a:ln>
        </p:spPr>
      </p:cxnSp>
      <p:cxnSp>
        <p:nvCxnSpPr>
          <p:cNvPr id="1241" name="Google Shape;1241;g2f0bcc14527_0_81"/>
          <p:cNvCxnSpPr/>
          <p:nvPr/>
        </p:nvCxnSpPr>
        <p:spPr>
          <a:xfrm rot="10800000">
            <a:off x="6401400" y="3016010"/>
            <a:ext cx="0" cy="387900"/>
          </a:xfrm>
          <a:prstGeom prst="straightConnector1">
            <a:avLst/>
          </a:prstGeom>
          <a:noFill/>
          <a:ln w="28575" cap="flat" cmpd="sng">
            <a:solidFill>
              <a:srgbClr val="00FFFF"/>
            </a:solidFill>
            <a:prstDash val="solid"/>
            <a:round/>
            <a:headEnd type="none" w="sm" len="sm"/>
            <a:tailEnd type="none" w="sm" len="sm"/>
          </a:ln>
        </p:spPr>
      </p:cxnSp>
      <p:sp>
        <p:nvSpPr>
          <p:cNvPr id="1242" name="Google Shape;1242;g2f0bcc14527_0_81"/>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線が「浮いて」しまう問題</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243" name="Google Shape;1243;g2f0bcc14527_0_81"/>
          <p:cNvSpPr/>
          <p:nvPr/>
        </p:nvSpPr>
        <p:spPr>
          <a:xfrm>
            <a:off x="490800" y="4262282"/>
            <a:ext cx="3724500" cy="699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44" name="Google Shape;1244;g2f0bcc14527_0_81"/>
          <p:cNvSpPr txBox="1"/>
          <p:nvPr/>
        </p:nvSpPr>
        <p:spPr>
          <a:xfrm>
            <a:off x="426758" y="615375"/>
            <a:ext cx="82905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背面法のアウトラインの弱点として、入り組んだ形状では角度によって</a:t>
            </a:r>
            <a:r>
              <a:rPr lang="ja-JP" sz="1500" b="1" i="0" u="none" strike="noStrike" cap="none">
                <a:solidFill>
                  <a:schemeClr val="lt1"/>
                </a:solidFill>
                <a:latin typeface="メイリオ" panose="020B0604030504040204" pitchFamily="50" charset="-128"/>
                <a:ea typeface="メイリオ" panose="020B0604030504040204" pitchFamily="50" charset="-128"/>
              </a:rPr>
              <a:t>「谷」</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の部分の線が</a:t>
            </a:r>
            <a:r>
              <a:rPr lang="ja-JP" sz="1500" b="1" i="0" u="none" strike="noStrike" cap="none">
                <a:solidFill>
                  <a:schemeClr val="lt1"/>
                </a:solidFill>
                <a:latin typeface="メイリオ" panose="020B0604030504040204" pitchFamily="50" charset="-128"/>
                <a:ea typeface="メイリオ" panose="020B0604030504040204" pitchFamily="50" charset="-128"/>
              </a:rPr>
              <a:t>「浮いて」</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見えてしまうことがあります。背面用のメッシュを法線方向に押し出すという原理を理解していると、なぜこうなるのかということが説明できます。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1245" name="Google Shape;1245;g2f0bcc14527_0_81"/>
          <p:cNvPicPr preferRelativeResize="0"/>
          <p:nvPr/>
        </p:nvPicPr>
        <p:blipFill rotWithShape="1">
          <a:blip r:embed="rId3">
            <a:alphaModFix/>
          </a:blip>
          <a:srcRect/>
          <a:stretch/>
        </p:blipFill>
        <p:spPr>
          <a:xfrm>
            <a:off x="505817" y="1555625"/>
            <a:ext cx="3724483" cy="2583531"/>
          </a:xfrm>
          <a:prstGeom prst="rect">
            <a:avLst/>
          </a:prstGeom>
          <a:noFill/>
          <a:ln w="9525" cap="flat" cmpd="sng">
            <a:solidFill>
              <a:schemeClr val="dk1"/>
            </a:solidFill>
            <a:prstDash val="solid"/>
            <a:round/>
            <a:headEnd type="none" w="sm" len="sm"/>
            <a:tailEnd type="none" w="sm" len="sm"/>
          </a:ln>
        </p:spPr>
      </p:pic>
      <p:sp>
        <p:nvSpPr>
          <p:cNvPr id="1246" name="Google Shape;1246;g2f0bcc14527_0_81"/>
          <p:cNvSpPr txBox="1"/>
          <p:nvPr/>
        </p:nvSpPr>
        <p:spPr>
          <a:xfrm>
            <a:off x="500525" y="4289342"/>
            <a:ext cx="37146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角度によって入り組んだ部分のラインが「浮いて」見えてしまっている例</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247" name="Google Shape;1247;g2f0bcc14527_0_81"/>
          <p:cNvSpPr/>
          <p:nvPr/>
        </p:nvSpPr>
        <p:spPr>
          <a:xfrm>
            <a:off x="1661122" y="2139947"/>
            <a:ext cx="1123500" cy="12327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248" name="Google Shape;1248;g2f0bcc14527_0_81"/>
          <p:cNvSpPr txBox="1"/>
          <p:nvPr/>
        </p:nvSpPr>
        <p:spPr>
          <a:xfrm>
            <a:off x="502951" y="1497929"/>
            <a:ext cx="62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GIF</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grpSp>
        <p:nvGrpSpPr>
          <p:cNvPr id="1249" name="Google Shape;1249;g2f0bcc14527_0_81"/>
          <p:cNvGrpSpPr/>
          <p:nvPr/>
        </p:nvGrpSpPr>
        <p:grpSpPr>
          <a:xfrm rot="-10653824">
            <a:off x="6433820" y="1641958"/>
            <a:ext cx="164363" cy="339880"/>
            <a:chOff x="3404900" y="3722850"/>
            <a:chExt cx="260700" cy="526875"/>
          </a:xfrm>
        </p:grpSpPr>
        <p:sp>
          <p:nvSpPr>
            <p:cNvPr id="1250" name="Google Shape;1250;g2f0bcc14527_0_81"/>
            <p:cNvSpPr/>
            <p:nvPr/>
          </p:nvSpPr>
          <p:spPr>
            <a:xfrm>
              <a:off x="3421950" y="3722850"/>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251" name="Google Shape;1251;g2f0bcc14527_0_81"/>
            <p:cNvSpPr/>
            <p:nvPr/>
          </p:nvSpPr>
          <p:spPr>
            <a:xfrm>
              <a:off x="3404900" y="3853125"/>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cxnSp>
        <p:nvCxnSpPr>
          <p:cNvPr id="1252" name="Google Shape;1252;g2f0bcc14527_0_81"/>
          <p:cNvCxnSpPr/>
          <p:nvPr/>
        </p:nvCxnSpPr>
        <p:spPr>
          <a:xfrm>
            <a:off x="6512277" y="3179072"/>
            <a:ext cx="1103400" cy="0"/>
          </a:xfrm>
          <a:prstGeom prst="straightConnector1">
            <a:avLst/>
          </a:prstGeom>
          <a:noFill/>
          <a:ln w="19050" cap="flat" cmpd="sng">
            <a:solidFill>
              <a:srgbClr val="00FF00"/>
            </a:solidFill>
            <a:prstDash val="solid"/>
            <a:round/>
            <a:headEnd type="none" w="sm" len="sm"/>
            <a:tailEnd type="none" w="sm" len="sm"/>
          </a:ln>
        </p:spPr>
      </p:cxnSp>
      <p:cxnSp>
        <p:nvCxnSpPr>
          <p:cNvPr id="1253" name="Google Shape;1253;g2f0bcc14527_0_81"/>
          <p:cNvCxnSpPr/>
          <p:nvPr/>
        </p:nvCxnSpPr>
        <p:spPr>
          <a:xfrm>
            <a:off x="5442005" y="3516697"/>
            <a:ext cx="1090800" cy="0"/>
          </a:xfrm>
          <a:prstGeom prst="straightConnector1">
            <a:avLst/>
          </a:prstGeom>
          <a:noFill/>
          <a:ln w="19050" cap="flat" cmpd="sng">
            <a:solidFill>
              <a:srgbClr val="00FF00"/>
            </a:solidFill>
            <a:prstDash val="solid"/>
            <a:round/>
            <a:headEnd type="none" w="sm" len="sm"/>
            <a:tailEnd type="none" w="sm" len="sm"/>
          </a:ln>
        </p:spPr>
      </p:cxnSp>
      <p:cxnSp>
        <p:nvCxnSpPr>
          <p:cNvPr id="1254" name="Google Shape;1254;g2f0bcc14527_0_81"/>
          <p:cNvCxnSpPr/>
          <p:nvPr/>
        </p:nvCxnSpPr>
        <p:spPr>
          <a:xfrm rot="10800000">
            <a:off x="6521591" y="3169018"/>
            <a:ext cx="0" cy="349200"/>
          </a:xfrm>
          <a:prstGeom prst="straightConnector1">
            <a:avLst/>
          </a:prstGeom>
          <a:noFill/>
          <a:ln w="19050" cap="flat" cmpd="sng">
            <a:solidFill>
              <a:srgbClr val="00FF00"/>
            </a:solidFill>
            <a:prstDash val="solid"/>
            <a:round/>
            <a:headEnd type="none" w="sm" len="sm"/>
            <a:tailEnd type="none" w="sm" len="sm"/>
          </a:ln>
        </p:spPr>
      </p:cxnSp>
      <p:cxnSp>
        <p:nvCxnSpPr>
          <p:cNvPr id="1255" name="Google Shape;1255;g2f0bcc14527_0_81"/>
          <p:cNvCxnSpPr/>
          <p:nvPr/>
        </p:nvCxnSpPr>
        <p:spPr>
          <a:xfrm>
            <a:off x="5308875" y="3976325"/>
            <a:ext cx="2433600" cy="0"/>
          </a:xfrm>
          <a:prstGeom prst="straightConnector1">
            <a:avLst/>
          </a:prstGeom>
          <a:noFill/>
          <a:ln w="28575" cap="flat" cmpd="sng">
            <a:solidFill>
              <a:srgbClr val="00FFFF"/>
            </a:solidFill>
            <a:prstDash val="solid"/>
            <a:round/>
            <a:headEnd type="none" w="sm" len="sm"/>
            <a:tailEnd type="none" w="sm" len="sm"/>
          </a:ln>
        </p:spPr>
      </p:cxnSp>
      <p:cxnSp>
        <p:nvCxnSpPr>
          <p:cNvPr id="1256" name="Google Shape;1256;g2f0bcc14527_0_81"/>
          <p:cNvCxnSpPr/>
          <p:nvPr/>
        </p:nvCxnSpPr>
        <p:spPr>
          <a:xfrm rot="10800000">
            <a:off x="7733200" y="3018850"/>
            <a:ext cx="0" cy="967200"/>
          </a:xfrm>
          <a:prstGeom prst="straightConnector1">
            <a:avLst/>
          </a:prstGeom>
          <a:noFill/>
          <a:ln w="28575" cap="flat" cmpd="sng">
            <a:solidFill>
              <a:srgbClr val="00FFFF"/>
            </a:solidFill>
            <a:prstDash val="solid"/>
            <a:round/>
            <a:headEnd type="none" w="sm" len="sm"/>
            <a:tailEnd type="none" w="sm" len="sm"/>
          </a:ln>
        </p:spPr>
      </p:cxnSp>
      <p:cxnSp>
        <p:nvCxnSpPr>
          <p:cNvPr id="1257" name="Google Shape;1257;g2f0bcc14527_0_81"/>
          <p:cNvCxnSpPr/>
          <p:nvPr/>
        </p:nvCxnSpPr>
        <p:spPr>
          <a:xfrm rot="10800000">
            <a:off x="5324575" y="3393850"/>
            <a:ext cx="0" cy="592200"/>
          </a:xfrm>
          <a:prstGeom prst="straightConnector1">
            <a:avLst/>
          </a:prstGeom>
          <a:noFill/>
          <a:ln w="28575" cap="flat" cmpd="sng">
            <a:solidFill>
              <a:srgbClr val="00FFFF"/>
            </a:solidFill>
            <a:prstDash val="solid"/>
            <a:round/>
            <a:headEnd type="none" w="sm" len="sm"/>
            <a:tailEnd type="none" w="sm" len="sm"/>
          </a:ln>
        </p:spPr>
      </p:cxnSp>
      <p:cxnSp>
        <p:nvCxnSpPr>
          <p:cNvPr id="1258" name="Google Shape;1258;g2f0bcc14527_0_81"/>
          <p:cNvCxnSpPr/>
          <p:nvPr/>
        </p:nvCxnSpPr>
        <p:spPr>
          <a:xfrm rot="10800000">
            <a:off x="5290477" y="3391300"/>
            <a:ext cx="0" cy="598500"/>
          </a:xfrm>
          <a:prstGeom prst="straightConnector1">
            <a:avLst/>
          </a:prstGeom>
          <a:noFill/>
          <a:ln w="38100" cap="flat" cmpd="sng">
            <a:solidFill>
              <a:srgbClr val="FF0000"/>
            </a:solidFill>
            <a:prstDash val="solid"/>
            <a:round/>
            <a:headEnd type="none" w="sm" len="sm"/>
            <a:tailEnd type="none" w="sm" len="sm"/>
          </a:ln>
        </p:spPr>
      </p:cxnSp>
      <p:cxnSp>
        <p:nvCxnSpPr>
          <p:cNvPr id="1259" name="Google Shape;1259;g2f0bcc14527_0_81"/>
          <p:cNvCxnSpPr/>
          <p:nvPr/>
        </p:nvCxnSpPr>
        <p:spPr>
          <a:xfrm>
            <a:off x="5271100" y="4010668"/>
            <a:ext cx="2507400" cy="0"/>
          </a:xfrm>
          <a:prstGeom prst="straightConnector1">
            <a:avLst/>
          </a:prstGeom>
          <a:noFill/>
          <a:ln w="38100" cap="flat" cmpd="sng">
            <a:solidFill>
              <a:srgbClr val="FF0000"/>
            </a:solidFill>
            <a:prstDash val="solid"/>
            <a:round/>
            <a:headEnd type="none" w="sm" len="sm"/>
            <a:tailEnd type="none" w="sm" len="sm"/>
          </a:ln>
        </p:spPr>
      </p:cxnSp>
      <p:cxnSp>
        <p:nvCxnSpPr>
          <p:cNvPr id="1260" name="Google Shape;1260;g2f0bcc14527_0_81"/>
          <p:cNvCxnSpPr/>
          <p:nvPr/>
        </p:nvCxnSpPr>
        <p:spPr>
          <a:xfrm rot="10800000">
            <a:off x="7763541" y="3014925"/>
            <a:ext cx="0" cy="993300"/>
          </a:xfrm>
          <a:prstGeom prst="straightConnector1">
            <a:avLst/>
          </a:prstGeom>
          <a:noFill/>
          <a:ln w="38100" cap="flat" cmpd="sng">
            <a:solidFill>
              <a:srgbClr val="FF0000"/>
            </a:solidFill>
            <a:prstDash val="solid"/>
            <a:round/>
            <a:headEnd type="none" w="sm" len="sm"/>
            <a:tailEnd type="none" w="sm" len="sm"/>
          </a:ln>
        </p:spPr>
      </p:cxnSp>
      <p:cxnSp>
        <p:nvCxnSpPr>
          <p:cNvPr id="1261" name="Google Shape;1261;g2f0bcc14527_0_81"/>
          <p:cNvCxnSpPr/>
          <p:nvPr/>
        </p:nvCxnSpPr>
        <p:spPr>
          <a:xfrm rot="10800000">
            <a:off x="6368475" y="3018775"/>
            <a:ext cx="0" cy="370500"/>
          </a:xfrm>
          <a:prstGeom prst="straightConnector1">
            <a:avLst/>
          </a:prstGeom>
          <a:noFill/>
          <a:ln w="38100" cap="flat" cmpd="sng">
            <a:solidFill>
              <a:srgbClr val="FF0000"/>
            </a:solidFill>
            <a:prstDash val="solid"/>
            <a:round/>
            <a:headEnd type="none" w="sm" len="sm"/>
            <a:tailEnd type="none" w="sm" len="sm"/>
          </a:ln>
        </p:spPr>
      </p:cxnSp>
      <p:sp>
        <p:nvSpPr>
          <p:cNvPr id="1262" name="Google Shape;1262;g2f0bcc14527_0_81"/>
          <p:cNvSpPr txBox="1"/>
          <p:nvPr/>
        </p:nvSpPr>
        <p:spPr>
          <a:xfrm>
            <a:off x="5563350" y="1540638"/>
            <a:ext cx="848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カメラ</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
        <p:nvSpPr>
          <p:cNvPr id="1263" name="Google Shape;1263;g2f0bcc14527_0_81"/>
          <p:cNvSpPr txBox="1"/>
          <p:nvPr/>
        </p:nvSpPr>
        <p:spPr>
          <a:xfrm>
            <a:off x="6582200" y="2192350"/>
            <a:ext cx="15876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ラインとして</a:t>
            </a:r>
            <a:endParaRPr sz="1500" b="1" i="0" u="none" strike="noStrike" cap="none">
              <a:solidFill>
                <a:srgbClr val="FF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　見える部分</a:t>
            </a:r>
            <a:endParaRPr sz="1400" b="1" i="0" u="none" strike="noStrike" cap="none">
              <a:solidFill>
                <a:srgbClr val="FF0000"/>
              </a:solidFill>
              <a:latin typeface="メイリオ" panose="020B0604030504040204" pitchFamily="50" charset="-128"/>
              <a:ea typeface="メイリオ" panose="020B0604030504040204" pitchFamily="50" charset="-128"/>
              <a:sym typeface="Arial"/>
            </a:endParaRPr>
          </a:p>
        </p:txBody>
      </p:sp>
      <p:cxnSp>
        <p:nvCxnSpPr>
          <p:cNvPr id="1264" name="Google Shape;1264;g2f0bcc14527_0_81"/>
          <p:cNvCxnSpPr/>
          <p:nvPr/>
        </p:nvCxnSpPr>
        <p:spPr>
          <a:xfrm rot="10800000">
            <a:off x="6364229" y="3485974"/>
            <a:ext cx="144900" cy="0"/>
          </a:xfrm>
          <a:prstGeom prst="straightConnector1">
            <a:avLst/>
          </a:prstGeom>
          <a:noFill/>
          <a:ln w="38100" cap="flat" cmpd="sng">
            <a:solidFill>
              <a:srgbClr val="FFFF00"/>
            </a:solidFill>
            <a:prstDash val="solid"/>
            <a:round/>
            <a:headEnd type="none" w="sm" len="sm"/>
            <a:tailEnd type="none" w="sm" len="sm"/>
          </a:ln>
        </p:spPr>
      </p:cxnSp>
      <p:sp>
        <p:nvSpPr>
          <p:cNvPr id="1265" name="Google Shape;1265;g2f0bcc14527_0_81"/>
          <p:cNvSpPr txBox="1"/>
          <p:nvPr/>
        </p:nvSpPr>
        <p:spPr>
          <a:xfrm>
            <a:off x="5214420" y="2607225"/>
            <a:ext cx="6405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rgbClr val="FFFF00"/>
                </a:solidFill>
                <a:latin typeface="メイリオ" panose="020B0604030504040204" pitchFamily="50" charset="-128"/>
                <a:ea typeface="メイリオ" panose="020B0604030504040204" pitchFamily="50" charset="-128"/>
                <a:sym typeface="Arial"/>
              </a:rPr>
              <a:t>隙間</a:t>
            </a:r>
            <a:endParaRPr sz="1400" b="0" i="0" u="none" strike="noStrike" cap="none">
              <a:solidFill>
                <a:srgbClr val="FFFF00"/>
              </a:solidFill>
              <a:latin typeface="メイリオ" panose="020B0604030504040204" pitchFamily="50" charset="-128"/>
              <a:ea typeface="メイリオ" panose="020B0604030504040204" pitchFamily="50" charset="-128"/>
              <a:sym typeface="Arial"/>
            </a:endParaRPr>
          </a:p>
        </p:txBody>
      </p:sp>
      <p:cxnSp>
        <p:nvCxnSpPr>
          <p:cNvPr id="1266" name="Google Shape;1266;g2f0bcc14527_0_81"/>
          <p:cNvCxnSpPr/>
          <p:nvPr/>
        </p:nvCxnSpPr>
        <p:spPr>
          <a:xfrm>
            <a:off x="5763921" y="2902771"/>
            <a:ext cx="597900" cy="557400"/>
          </a:xfrm>
          <a:prstGeom prst="straightConnector1">
            <a:avLst/>
          </a:prstGeom>
          <a:noFill/>
          <a:ln w="9525" cap="flat" cmpd="sng">
            <a:solidFill>
              <a:srgbClr val="FFFF00"/>
            </a:solidFill>
            <a:prstDash val="solid"/>
            <a:round/>
            <a:headEnd type="none" w="sm" len="sm"/>
            <a:tailEnd type="none" w="sm" len="sm"/>
          </a:ln>
        </p:spPr>
      </p:cxnSp>
      <p:cxnSp>
        <p:nvCxnSpPr>
          <p:cNvPr id="1267" name="Google Shape;1267;g2f0bcc14527_0_81"/>
          <p:cNvCxnSpPr/>
          <p:nvPr/>
        </p:nvCxnSpPr>
        <p:spPr>
          <a:xfrm flipH="1">
            <a:off x="6381950" y="2716075"/>
            <a:ext cx="444000" cy="268200"/>
          </a:xfrm>
          <a:prstGeom prst="straightConnector1">
            <a:avLst/>
          </a:prstGeom>
          <a:noFill/>
          <a:ln w="9525" cap="flat" cmpd="sng">
            <a:solidFill>
              <a:srgbClr val="FF0000"/>
            </a:solidFill>
            <a:prstDash val="solid"/>
            <a:round/>
            <a:headEnd type="none" w="sm" len="sm"/>
            <a:tailEnd type="none" w="sm" len="sm"/>
          </a:ln>
        </p:spPr>
      </p:cxnSp>
      <p:cxnSp>
        <p:nvCxnSpPr>
          <p:cNvPr id="1268" name="Google Shape;1268;g2f0bcc14527_0_81"/>
          <p:cNvCxnSpPr/>
          <p:nvPr/>
        </p:nvCxnSpPr>
        <p:spPr>
          <a:xfrm>
            <a:off x="7722950" y="2780800"/>
            <a:ext cx="46200" cy="249600"/>
          </a:xfrm>
          <a:prstGeom prst="straightConnector1">
            <a:avLst/>
          </a:prstGeom>
          <a:noFill/>
          <a:ln w="9525" cap="flat" cmpd="sng">
            <a:solidFill>
              <a:srgbClr val="FF0000"/>
            </a:solidFill>
            <a:prstDash val="solid"/>
            <a:round/>
            <a:headEnd type="none" w="sm" len="sm"/>
            <a:tailEnd type="none" w="sm" len="sm"/>
          </a:ln>
        </p:spPr>
      </p:cxnSp>
      <p:sp>
        <p:nvSpPr>
          <p:cNvPr id="1269" name="Google Shape;1269;g2f0bcc14527_0_81"/>
          <p:cNvSpPr/>
          <p:nvPr/>
        </p:nvSpPr>
        <p:spPr>
          <a:xfrm>
            <a:off x="4460400" y="4358375"/>
            <a:ext cx="4248900" cy="576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70" name="Google Shape;1270;g2f0bcc14527_0_81"/>
          <p:cNvSpPr txBox="1"/>
          <p:nvPr/>
        </p:nvSpPr>
        <p:spPr>
          <a:xfrm>
            <a:off x="4471725" y="4380275"/>
            <a:ext cx="43257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押し出された背面メッシュと本体の間に実際に</a:t>
            </a:r>
            <a:r>
              <a:rPr lang="ja-JP" sz="1500" b="0" i="0" u="none" strike="noStrike" cap="none">
                <a:solidFill>
                  <a:srgbClr val="FFFF00"/>
                </a:solidFill>
                <a:latin typeface="メイリオ" panose="020B0604030504040204" pitchFamily="50" charset="-128"/>
                <a:ea typeface="メイリオ" panose="020B0604030504040204" pitchFamily="50" charset="-128"/>
                <a:sym typeface="Arial"/>
              </a:rPr>
              <a:t>隙間</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があるためラインが「浮いて」見える</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cxnSp>
        <p:nvCxnSpPr>
          <p:cNvPr id="1271" name="Google Shape;1271;g2f0bcc14527_0_81"/>
          <p:cNvCxnSpPr>
            <a:stCxn id="1251" idx="0"/>
          </p:cNvCxnSpPr>
          <p:nvPr/>
        </p:nvCxnSpPr>
        <p:spPr>
          <a:xfrm flipH="1">
            <a:off x="6449650" y="1897722"/>
            <a:ext cx="62700" cy="1549200"/>
          </a:xfrm>
          <a:prstGeom prst="straightConnector1">
            <a:avLst/>
          </a:prstGeom>
          <a:noFill/>
          <a:ln w="9525" cap="flat" cmpd="sng">
            <a:solidFill>
              <a:schemeClr val="lt1"/>
            </a:solidFill>
            <a:prstDash val="dot"/>
            <a:round/>
            <a:headEnd type="none" w="sm" len="sm"/>
            <a:tailEnd type="none" w="sm" len="sm"/>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cxnSp>
        <p:nvCxnSpPr>
          <p:cNvPr id="1277" name="Google Shape;1277;g2f30480909f_0_140"/>
          <p:cNvCxnSpPr/>
          <p:nvPr/>
        </p:nvCxnSpPr>
        <p:spPr>
          <a:xfrm>
            <a:off x="1382575" y="3930525"/>
            <a:ext cx="2171700" cy="0"/>
          </a:xfrm>
          <a:prstGeom prst="straightConnector1">
            <a:avLst/>
          </a:prstGeom>
          <a:noFill/>
          <a:ln w="19050" cap="flat" cmpd="sng">
            <a:solidFill>
              <a:srgbClr val="00FF00"/>
            </a:solidFill>
            <a:prstDash val="solid"/>
            <a:round/>
            <a:headEnd type="none" w="sm" len="sm"/>
            <a:tailEnd type="none" w="sm" len="sm"/>
          </a:ln>
        </p:spPr>
      </p:cxnSp>
      <p:cxnSp>
        <p:nvCxnSpPr>
          <p:cNvPr id="1278" name="Google Shape;1278;g2f30480909f_0_140"/>
          <p:cNvCxnSpPr/>
          <p:nvPr/>
        </p:nvCxnSpPr>
        <p:spPr>
          <a:xfrm rot="10800000">
            <a:off x="3544629" y="3258984"/>
            <a:ext cx="0" cy="675000"/>
          </a:xfrm>
          <a:prstGeom prst="straightConnector1">
            <a:avLst/>
          </a:prstGeom>
          <a:noFill/>
          <a:ln w="19050" cap="flat" cmpd="sng">
            <a:solidFill>
              <a:srgbClr val="00FF00"/>
            </a:solidFill>
            <a:prstDash val="solid"/>
            <a:round/>
            <a:headEnd type="none" w="sm" len="sm"/>
            <a:tailEnd type="none" w="sm" len="sm"/>
          </a:ln>
        </p:spPr>
      </p:cxnSp>
      <p:cxnSp>
        <p:nvCxnSpPr>
          <p:cNvPr id="1279" name="Google Shape;1279;g2f30480909f_0_140"/>
          <p:cNvCxnSpPr/>
          <p:nvPr/>
        </p:nvCxnSpPr>
        <p:spPr>
          <a:xfrm rot="10800000">
            <a:off x="1390000" y="3587922"/>
            <a:ext cx="0" cy="342600"/>
          </a:xfrm>
          <a:prstGeom prst="straightConnector1">
            <a:avLst/>
          </a:prstGeom>
          <a:noFill/>
          <a:ln w="19050" cap="flat" cmpd="sng">
            <a:solidFill>
              <a:srgbClr val="00FF00"/>
            </a:solidFill>
            <a:prstDash val="solid"/>
            <a:round/>
            <a:headEnd type="none" w="sm" len="sm"/>
            <a:tailEnd type="none" w="sm" len="sm"/>
          </a:ln>
        </p:spPr>
      </p:cxnSp>
      <p:sp>
        <p:nvSpPr>
          <p:cNvPr id="1280" name="Google Shape;1280;g2f30480909f_0_140"/>
          <p:cNvSpPr/>
          <p:nvPr/>
        </p:nvSpPr>
        <p:spPr>
          <a:xfrm>
            <a:off x="388900" y="1532875"/>
            <a:ext cx="4269300" cy="28089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81" name="Google Shape;1281;g2f30480909f_0_140"/>
          <p:cNvSpPr/>
          <p:nvPr/>
        </p:nvSpPr>
        <p:spPr>
          <a:xfrm>
            <a:off x="414600" y="566775"/>
            <a:ext cx="8314800" cy="851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cxnSp>
        <p:nvCxnSpPr>
          <p:cNvPr id="1282" name="Google Shape;1282;g2f30480909f_0_140"/>
          <p:cNvCxnSpPr/>
          <p:nvPr/>
        </p:nvCxnSpPr>
        <p:spPr>
          <a:xfrm>
            <a:off x="2348475" y="3106100"/>
            <a:ext cx="1332900" cy="0"/>
          </a:xfrm>
          <a:prstGeom prst="straightConnector1">
            <a:avLst/>
          </a:prstGeom>
          <a:noFill/>
          <a:ln w="28575" cap="flat" cmpd="sng">
            <a:solidFill>
              <a:srgbClr val="00FFFF"/>
            </a:solidFill>
            <a:prstDash val="solid"/>
            <a:round/>
            <a:headEnd type="none" w="sm" len="sm"/>
            <a:tailEnd type="none" w="sm" len="sm"/>
          </a:ln>
        </p:spPr>
      </p:cxnSp>
      <p:cxnSp>
        <p:nvCxnSpPr>
          <p:cNvPr id="1283" name="Google Shape;1283;g2f30480909f_0_140"/>
          <p:cNvCxnSpPr/>
          <p:nvPr/>
        </p:nvCxnSpPr>
        <p:spPr>
          <a:xfrm>
            <a:off x="1246975" y="3480550"/>
            <a:ext cx="1199400" cy="99300"/>
          </a:xfrm>
          <a:prstGeom prst="straightConnector1">
            <a:avLst/>
          </a:prstGeom>
          <a:noFill/>
          <a:ln w="28575" cap="flat" cmpd="sng">
            <a:solidFill>
              <a:srgbClr val="00FFFF"/>
            </a:solidFill>
            <a:prstDash val="solid"/>
            <a:round/>
            <a:headEnd type="none" w="sm" len="sm"/>
            <a:tailEnd type="none" w="sm" len="sm"/>
          </a:ln>
        </p:spPr>
      </p:cxnSp>
      <p:cxnSp>
        <p:nvCxnSpPr>
          <p:cNvPr id="1284" name="Google Shape;1284;g2f30480909f_0_140"/>
          <p:cNvCxnSpPr/>
          <p:nvPr/>
        </p:nvCxnSpPr>
        <p:spPr>
          <a:xfrm rot="10800000">
            <a:off x="2340100" y="3092050"/>
            <a:ext cx="119700" cy="492600"/>
          </a:xfrm>
          <a:prstGeom prst="straightConnector1">
            <a:avLst/>
          </a:prstGeom>
          <a:noFill/>
          <a:ln w="28575" cap="flat" cmpd="sng">
            <a:solidFill>
              <a:srgbClr val="00FFFF"/>
            </a:solidFill>
            <a:prstDash val="solid"/>
            <a:round/>
            <a:headEnd type="none" w="sm" len="sm"/>
            <a:tailEnd type="none" w="sm" len="sm"/>
          </a:ln>
        </p:spPr>
      </p:cxnSp>
      <p:sp>
        <p:nvSpPr>
          <p:cNvPr id="1285" name="Google Shape;1285;g2f30480909f_0_140"/>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線が「浮いてしまう」問題の解決法</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286" name="Google Shape;1286;g2f30480909f_0_140"/>
          <p:cNvSpPr/>
          <p:nvPr/>
        </p:nvSpPr>
        <p:spPr>
          <a:xfrm>
            <a:off x="4763150" y="4423325"/>
            <a:ext cx="3828000" cy="5985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287" name="Google Shape;1287;g2f30480909f_0_140"/>
          <p:cNvSpPr txBox="1"/>
          <p:nvPr/>
        </p:nvSpPr>
        <p:spPr>
          <a:xfrm>
            <a:off x="426758" y="630778"/>
            <a:ext cx="8290500" cy="78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押し出された背面メッシュと本体の間に</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隙間がある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のが「線が浮いてしまう」問題の原因です。なので、この部位の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頂点カラーの値を０</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にしてこの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隙間を「閉じて」</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やれば、この問題は</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解消</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できます。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288" name="Google Shape;1288;g2f30480909f_0_140"/>
          <p:cNvSpPr txBox="1"/>
          <p:nvPr/>
        </p:nvSpPr>
        <p:spPr>
          <a:xfrm>
            <a:off x="4773145" y="4450391"/>
            <a:ext cx="38175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頂点カラーの調整によって線が「浮いて」しまう問題を解消</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289" name="Google Shape;1289;g2f30480909f_0_140"/>
          <p:cNvSpPr/>
          <p:nvPr/>
        </p:nvSpPr>
        <p:spPr>
          <a:xfrm>
            <a:off x="6148072" y="2216147"/>
            <a:ext cx="1123500" cy="12327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290" name="Google Shape;1290;g2f30480909f_0_140"/>
          <p:cNvSpPr txBox="1"/>
          <p:nvPr/>
        </p:nvSpPr>
        <p:spPr>
          <a:xfrm>
            <a:off x="4989901" y="1574129"/>
            <a:ext cx="62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GIF</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grpSp>
        <p:nvGrpSpPr>
          <p:cNvPr id="1291" name="Google Shape;1291;g2f30480909f_0_140"/>
          <p:cNvGrpSpPr/>
          <p:nvPr/>
        </p:nvGrpSpPr>
        <p:grpSpPr>
          <a:xfrm rot="-10497469">
            <a:off x="2419207" y="1692346"/>
            <a:ext cx="164329" cy="339876"/>
            <a:chOff x="3404900" y="3722850"/>
            <a:chExt cx="260700" cy="526875"/>
          </a:xfrm>
        </p:grpSpPr>
        <p:sp>
          <p:nvSpPr>
            <p:cNvPr id="1292" name="Google Shape;1292;g2f30480909f_0_140"/>
            <p:cNvSpPr/>
            <p:nvPr/>
          </p:nvSpPr>
          <p:spPr>
            <a:xfrm>
              <a:off x="3421950" y="3722850"/>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293" name="Google Shape;1293;g2f30480909f_0_140"/>
            <p:cNvSpPr/>
            <p:nvPr/>
          </p:nvSpPr>
          <p:spPr>
            <a:xfrm>
              <a:off x="3404900" y="3853125"/>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cxnSp>
        <p:nvCxnSpPr>
          <p:cNvPr id="1294" name="Google Shape;1294;g2f30480909f_0_140"/>
          <p:cNvCxnSpPr/>
          <p:nvPr/>
        </p:nvCxnSpPr>
        <p:spPr>
          <a:xfrm>
            <a:off x="2450977" y="3255272"/>
            <a:ext cx="1103400" cy="0"/>
          </a:xfrm>
          <a:prstGeom prst="straightConnector1">
            <a:avLst/>
          </a:prstGeom>
          <a:noFill/>
          <a:ln w="19050" cap="flat" cmpd="sng">
            <a:solidFill>
              <a:srgbClr val="00FF00"/>
            </a:solidFill>
            <a:prstDash val="solid"/>
            <a:round/>
            <a:headEnd type="none" w="sm" len="sm"/>
            <a:tailEnd type="none" w="sm" len="sm"/>
          </a:ln>
        </p:spPr>
      </p:cxnSp>
      <p:cxnSp>
        <p:nvCxnSpPr>
          <p:cNvPr id="1295" name="Google Shape;1295;g2f30480909f_0_140"/>
          <p:cNvCxnSpPr/>
          <p:nvPr/>
        </p:nvCxnSpPr>
        <p:spPr>
          <a:xfrm>
            <a:off x="1380705" y="3592897"/>
            <a:ext cx="1090800" cy="0"/>
          </a:xfrm>
          <a:prstGeom prst="straightConnector1">
            <a:avLst/>
          </a:prstGeom>
          <a:noFill/>
          <a:ln w="19050" cap="flat" cmpd="sng">
            <a:solidFill>
              <a:srgbClr val="00FF00"/>
            </a:solidFill>
            <a:prstDash val="solid"/>
            <a:round/>
            <a:headEnd type="none" w="sm" len="sm"/>
            <a:tailEnd type="none" w="sm" len="sm"/>
          </a:ln>
        </p:spPr>
      </p:cxnSp>
      <p:cxnSp>
        <p:nvCxnSpPr>
          <p:cNvPr id="1296" name="Google Shape;1296;g2f30480909f_0_140"/>
          <p:cNvCxnSpPr/>
          <p:nvPr/>
        </p:nvCxnSpPr>
        <p:spPr>
          <a:xfrm rot="10800000">
            <a:off x="2460291" y="3245218"/>
            <a:ext cx="0" cy="349200"/>
          </a:xfrm>
          <a:prstGeom prst="straightConnector1">
            <a:avLst/>
          </a:prstGeom>
          <a:noFill/>
          <a:ln w="19050" cap="flat" cmpd="sng">
            <a:solidFill>
              <a:srgbClr val="00FF00"/>
            </a:solidFill>
            <a:prstDash val="solid"/>
            <a:round/>
            <a:headEnd type="none" w="sm" len="sm"/>
            <a:tailEnd type="none" w="sm" len="sm"/>
          </a:ln>
        </p:spPr>
      </p:cxnSp>
      <p:cxnSp>
        <p:nvCxnSpPr>
          <p:cNvPr id="1297" name="Google Shape;1297;g2f30480909f_0_140"/>
          <p:cNvCxnSpPr/>
          <p:nvPr/>
        </p:nvCxnSpPr>
        <p:spPr>
          <a:xfrm>
            <a:off x="1247575" y="4052525"/>
            <a:ext cx="2433600" cy="0"/>
          </a:xfrm>
          <a:prstGeom prst="straightConnector1">
            <a:avLst/>
          </a:prstGeom>
          <a:noFill/>
          <a:ln w="28575" cap="flat" cmpd="sng">
            <a:solidFill>
              <a:srgbClr val="00FFFF"/>
            </a:solidFill>
            <a:prstDash val="solid"/>
            <a:round/>
            <a:headEnd type="none" w="sm" len="sm"/>
            <a:tailEnd type="none" w="sm" len="sm"/>
          </a:ln>
        </p:spPr>
      </p:cxnSp>
      <p:cxnSp>
        <p:nvCxnSpPr>
          <p:cNvPr id="1298" name="Google Shape;1298;g2f30480909f_0_140"/>
          <p:cNvCxnSpPr/>
          <p:nvPr/>
        </p:nvCxnSpPr>
        <p:spPr>
          <a:xfrm rot="10800000">
            <a:off x="3671900" y="3095050"/>
            <a:ext cx="0" cy="967200"/>
          </a:xfrm>
          <a:prstGeom prst="straightConnector1">
            <a:avLst/>
          </a:prstGeom>
          <a:noFill/>
          <a:ln w="28575" cap="flat" cmpd="sng">
            <a:solidFill>
              <a:srgbClr val="00FFFF"/>
            </a:solidFill>
            <a:prstDash val="solid"/>
            <a:round/>
            <a:headEnd type="none" w="sm" len="sm"/>
            <a:tailEnd type="none" w="sm" len="sm"/>
          </a:ln>
        </p:spPr>
      </p:cxnSp>
      <p:cxnSp>
        <p:nvCxnSpPr>
          <p:cNvPr id="1299" name="Google Shape;1299;g2f30480909f_0_140"/>
          <p:cNvCxnSpPr/>
          <p:nvPr/>
        </p:nvCxnSpPr>
        <p:spPr>
          <a:xfrm rot="10800000">
            <a:off x="1263275" y="3470050"/>
            <a:ext cx="0" cy="592200"/>
          </a:xfrm>
          <a:prstGeom prst="straightConnector1">
            <a:avLst/>
          </a:prstGeom>
          <a:noFill/>
          <a:ln w="28575" cap="flat" cmpd="sng">
            <a:solidFill>
              <a:srgbClr val="00FFFF"/>
            </a:solidFill>
            <a:prstDash val="solid"/>
            <a:round/>
            <a:headEnd type="none" w="sm" len="sm"/>
            <a:tailEnd type="none" w="sm" len="sm"/>
          </a:ln>
        </p:spPr>
      </p:cxnSp>
      <p:cxnSp>
        <p:nvCxnSpPr>
          <p:cNvPr id="1300" name="Google Shape;1300;g2f30480909f_0_140"/>
          <p:cNvCxnSpPr/>
          <p:nvPr/>
        </p:nvCxnSpPr>
        <p:spPr>
          <a:xfrm rot="10800000">
            <a:off x="1229177" y="3467500"/>
            <a:ext cx="0" cy="598500"/>
          </a:xfrm>
          <a:prstGeom prst="straightConnector1">
            <a:avLst/>
          </a:prstGeom>
          <a:noFill/>
          <a:ln w="38100" cap="flat" cmpd="sng">
            <a:solidFill>
              <a:srgbClr val="FF0000"/>
            </a:solidFill>
            <a:prstDash val="solid"/>
            <a:round/>
            <a:headEnd type="none" w="sm" len="sm"/>
            <a:tailEnd type="none" w="sm" len="sm"/>
          </a:ln>
        </p:spPr>
      </p:cxnSp>
      <p:cxnSp>
        <p:nvCxnSpPr>
          <p:cNvPr id="1301" name="Google Shape;1301;g2f30480909f_0_140"/>
          <p:cNvCxnSpPr/>
          <p:nvPr/>
        </p:nvCxnSpPr>
        <p:spPr>
          <a:xfrm>
            <a:off x="1209800" y="4086868"/>
            <a:ext cx="2507400" cy="0"/>
          </a:xfrm>
          <a:prstGeom prst="straightConnector1">
            <a:avLst/>
          </a:prstGeom>
          <a:noFill/>
          <a:ln w="38100" cap="flat" cmpd="sng">
            <a:solidFill>
              <a:srgbClr val="FF0000"/>
            </a:solidFill>
            <a:prstDash val="solid"/>
            <a:round/>
            <a:headEnd type="none" w="sm" len="sm"/>
            <a:tailEnd type="none" w="sm" len="sm"/>
          </a:ln>
        </p:spPr>
      </p:cxnSp>
      <p:cxnSp>
        <p:nvCxnSpPr>
          <p:cNvPr id="1302" name="Google Shape;1302;g2f30480909f_0_140"/>
          <p:cNvCxnSpPr/>
          <p:nvPr/>
        </p:nvCxnSpPr>
        <p:spPr>
          <a:xfrm rot="10800000">
            <a:off x="3702241" y="3091125"/>
            <a:ext cx="0" cy="993300"/>
          </a:xfrm>
          <a:prstGeom prst="straightConnector1">
            <a:avLst/>
          </a:prstGeom>
          <a:noFill/>
          <a:ln w="38100" cap="flat" cmpd="sng">
            <a:solidFill>
              <a:srgbClr val="FF0000"/>
            </a:solidFill>
            <a:prstDash val="solid"/>
            <a:round/>
            <a:headEnd type="none" w="sm" len="sm"/>
            <a:tailEnd type="none" w="sm" len="sm"/>
          </a:ln>
        </p:spPr>
      </p:cxnSp>
      <p:cxnSp>
        <p:nvCxnSpPr>
          <p:cNvPr id="1303" name="Google Shape;1303;g2f30480909f_0_140"/>
          <p:cNvCxnSpPr/>
          <p:nvPr/>
        </p:nvCxnSpPr>
        <p:spPr>
          <a:xfrm rot="10800000">
            <a:off x="2307400" y="3095000"/>
            <a:ext cx="124800" cy="495000"/>
          </a:xfrm>
          <a:prstGeom prst="straightConnector1">
            <a:avLst/>
          </a:prstGeom>
          <a:noFill/>
          <a:ln w="38100" cap="flat" cmpd="sng">
            <a:solidFill>
              <a:srgbClr val="FF0000"/>
            </a:solidFill>
            <a:prstDash val="solid"/>
            <a:round/>
            <a:headEnd type="none" w="sm" len="sm"/>
            <a:tailEnd type="none" w="sm" len="sm"/>
          </a:ln>
        </p:spPr>
      </p:cxnSp>
      <p:sp>
        <p:nvSpPr>
          <p:cNvPr id="1304" name="Google Shape;1304;g2f30480909f_0_140"/>
          <p:cNvSpPr/>
          <p:nvPr/>
        </p:nvSpPr>
        <p:spPr>
          <a:xfrm>
            <a:off x="399100" y="4434575"/>
            <a:ext cx="4248900" cy="576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305" name="Google Shape;1305;g2f30480909f_0_140"/>
          <p:cNvSpPr txBox="1"/>
          <p:nvPr/>
        </p:nvSpPr>
        <p:spPr>
          <a:xfrm>
            <a:off x="410425" y="4456475"/>
            <a:ext cx="43257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頂点カラーで、</a:t>
            </a:r>
            <a:r>
              <a:rPr lang="ja-JP" sz="1500" b="0" i="0" u="none" strike="noStrike" cap="none">
                <a:solidFill>
                  <a:srgbClr val="FFFF00"/>
                </a:solidFill>
                <a:latin typeface="メイリオ" panose="020B0604030504040204" pitchFamily="50" charset="-128"/>
                <a:ea typeface="メイリオ" panose="020B0604030504040204" pitchFamily="50" charset="-128"/>
                <a:sym typeface="Arial"/>
              </a:rPr>
              <a:t>この部分</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の背面メッシュの厚みを</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０に設定</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背面を閉じる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306" name="Google Shape;1306;g2f30480909f_0_140"/>
          <p:cNvSpPr/>
          <p:nvPr/>
        </p:nvSpPr>
        <p:spPr>
          <a:xfrm rot="-1142858">
            <a:off x="2259690" y="3392830"/>
            <a:ext cx="381487" cy="400176"/>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pic>
        <p:nvPicPr>
          <p:cNvPr id="1307" name="Google Shape;1307;g2f30480909f_0_140"/>
          <p:cNvPicPr preferRelativeResize="0"/>
          <p:nvPr/>
        </p:nvPicPr>
        <p:blipFill rotWithShape="1">
          <a:blip r:embed="rId3">
            <a:alphaModFix/>
          </a:blip>
          <a:srcRect/>
          <a:stretch/>
        </p:blipFill>
        <p:spPr>
          <a:xfrm>
            <a:off x="4763150" y="1529838"/>
            <a:ext cx="3827915" cy="2808900"/>
          </a:xfrm>
          <a:prstGeom prst="rect">
            <a:avLst/>
          </a:prstGeom>
          <a:noFill/>
          <a:ln w="9525" cap="flat" cmpd="sng">
            <a:solidFill>
              <a:schemeClr val="dk1"/>
            </a:solidFill>
            <a:prstDash val="solid"/>
            <a:round/>
            <a:headEnd type="none" w="sm" len="sm"/>
            <a:tailEnd type="none" w="sm" len="sm"/>
          </a:ln>
        </p:spPr>
      </p:pic>
      <p:sp>
        <p:nvSpPr>
          <p:cNvPr id="1308" name="Google Shape;1308;g2f30480909f_0_140"/>
          <p:cNvSpPr/>
          <p:nvPr/>
        </p:nvSpPr>
        <p:spPr>
          <a:xfrm>
            <a:off x="6037897" y="2216147"/>
            <a:ext cx="1123500" cy="12327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09" name="Google Shape;1309;g2f30480909f_0_140"/>
          <p:cNvSpPr txBox="1"/>
          <p:nvPr/>
        </p:nvSpPr>
        <p:spPr>
          <a:xfrm>
            <a:off x="4755001" y="1529854"/>
            <a:ext cx="62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GIF</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cxnSp>
        <p:nvCxnSpPr>
          <p:cNvPr id="1310" name="Google Shape;1310;g2f30480909f_0_140"/>
          <p:cNvCxnSpPr>
            <a:stCxn id="1293" idx="0"/>
            <a:endCxn id="1306" idx="0"/>
          </p:cNvCxnSpPr>
          <p:nvPr/>
        </p:nvCxnSpPr>
        <p:spPr>
          <a:xfrm flipH="1">
            <a:off x="2385222" y="1947852"/>
            <a:ext cx="108600" cy="1455900"/>
          </a:xfrm>
          <a:prstGeom prst="straightConnector1">
            <a:avLst/>
          </a:prstGeom>
          <a:noFill/>
          <a:ln w="9525" cap="flat" cmpd="sng">
            <a:solidFill>
              <a:schemeClr val="lt1"/>
            </a:solidFill>
            <a:prstDash val="dot"/>
            <a:round/>
            <a:headEnd type="none" w="sm" len="sm"/>
            <a:tailEnd type="none" w="sm" len="sm"/>
          </a:ln>
        </p:spPr>
      </p:cxn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g2f30480909f_0_191"/>
          <p:cNvSpPr/>
          <p:nvPr/>
        </p:nvSpPr>
        <p:spPr>
          <a:xfrm>
            <a:off x="414600" y="642975"/>
            <a:ext cx="8314800" cy="4728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317" name="Google Shape;1317;g2f30480909f_0_191"/>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200">
                <a:solidFill>
                  <a:schemeClr val="lt1"/>
                </a:solidFill>
                <a:latin typeface="メイリオ" panose="020B0604030504040204" pitchFamily="50" charset="-128"/>
                <a:ea typeface="メイリオ" panose="020B0604030504040204" pitchFamily="50" charset="-128"/>
                <a:cs typeface="Arial"/>
                <a:sym typeface="Arial"/>
              </a:rPr>
              <a:t>「背面を閉じる」技法の活用①</a:t>
            </a:r>
            <a:r>
              <a:rPr lang="ja-JP" sz="2800">
                <a:solidFill>
                  <a:schemeClr val="lt1"/>
                </a:solidFill>
                <a:latin typeface="メイリオ" panose="020B0604030504040204" pitchFamily="50" charset="-128"/>
                <a:ea typeface="メイリオ" panose="020B0604030504040204" pitchFamily="50" charset="-128"/>
                <a:cs typeface="Arial"/>
                <a:sym typeface="Arial"/>
              </a:rPr>
              <a:t>　シワを閉じる</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318" name="Google Shape;1318;g2f30480909f_0_191"/>
          <p:cNvSpPr txBox="1"/>
          <p:nvPr/>
        </p:nvSpPr>
        <p:spPr>
          <a:xfrm>
            <a:off x="426758" y="706978"/>
            <a:ext cx="82905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この「背面を閉じる」ことで</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ライン描画を保証</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する技法はさまざまに応用が可能です。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1319" name="Google Shape;1319;g2f30480909f_0_191"/>
          <p:cNvPicPr preferRelativeResize="0"/>
          <p:nvPr/>
        </p:nvPicPr>
        <p:blipFill rotWithShape="1">
          <a:blip r:embed="rId3">
            <a:alphaModFix/>
          </a:blip>
          <a:srcRect/>
          <a:stretch/>
        </p:blipFill>
        <p:spPr>
          <a:xfrm>
            <a:off x="4634125" y="1279128"/>
            <a:ext cx="4019075" cy="2818403"/>
          </a:xfrm>
          <a:prstGeom prst="rect">
            <a:avLst/>
          </a:prstGeom>
          <a:noFill/>
          <a:ln w="9525" cap="flat" cmpd="sng">
            <a:solidFill>
              <a:schemeClr val="dk1"/>
            </a:solidFill>
            <a:prstDash val="solid"/>
            <a:round/>
            <a:headEnd type="none" w="sm" len="sm"/>
            <a:tailEnd type="none" w="sm" len="sm"/>
          </a:ln>
        </p:spPr>
      </p:pic>
      <p:pic>
        <p:nvPicPr>
          <p:cNvPr id="1320" name="Google Shape;1320;g2f30480909f_0_191"/>
          <p:cNvPicPr preferRelativeResize="0"/>
          <p:nvPr/>
        </p:nvPicPr>
        <p:blipFill rotWithShape="1">
          <a:blip r:embed="rId4">
            <a:alphaModFix/>
          </a:blip>
          <a:srcRect/>
          <a:stretch/>
        </p:blipFill>
        <p:spPr>
          <a:xfrm>
            <a:off x="490800" y="1279125"/>
            <a:ext cx="4019084" cy="2818417"/>
          </a:xfrm>
          <a:prstGeom prst="rect">
            <a:avLst/>
          </a:prstGeom>
          <a:noFill/>
          <a:ln w="9525" cap="flat" cmpd="sng">
            <a:solidFill>
              <a:schemeClr val="dk1"/>
            </a:solidFill>
            <a:prstDash val="solid"/>
            <a:round/>
            <a:headEnd type="none" w="sm" len="sm"/>
            <a:tailEnd type="none" w="sm" len="sm"/>
          </a:ln>
        </p:spPr>
      </p:pic>
      <p:sp>
        <p:nvSpPr>
          <p:cNvPr id="1321" name="Google Shape;1321;g2f30480909f_0_191"/>
          <p:cNvSpPr/>
          <p:nvPr/>
        </p:nvSpPr>
        <p:spPr>
          <a:xfrm>
            <a:off x="490800" y="4273450"/>
            <a:ext cx="8184300" cy="5760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322" name="Google Shape;1322;g2f30480909f_0_191"/>
          <p:cNvSpPr txBox="1"/>
          <p:nvPr/>
        </p:nvSpPr>
        <p:spPr>
          <a:xfrm>
            <a:off x="502044" y="4284406"/>
            <a:ext cx="81618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衣服のシワの「谷」の部分の輪郭線の厚みを減らして「</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背面を閉じる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」ことで、意図せず線が「浮いて」しまうのを防げる</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323" name="Google Shape;1323;g2f30480909f_0_191"/>
          <p:cNvSpPr/>
          <p:nvPr/>
        </p:nvSpPr>
        <p:spPr>
          <a:xfrm>
            <a:off x="1410760" y="1548032"/>
            <a:ext cx="1906500" cy="20367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24" name="Google Shape;1324;g2f30480909f_0_191"/>
          <p:cNvSpPr/>
          <p:nvPr/>
        </p:nvSpPr>
        <p:spPr>
          <a:xfrm>
            <a:off x="5554412" y="1548032"/>
            <a:ext cx="1906500" cy="20367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25" name="Google Shape;1325;g2f30480909f_0_191"/>
          <p:cNvSpPr txBox="1"/>
          <p:nvPr/>
        </p:nvSpPr>
        <p:spPr>
          <a:xfrm>
            <a:off x="508475" y="3660977"/>
            <a:ext cx="2683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頂点カラー：0.5</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326" name="Google Shape;1326;g2f30480909f_0_191"/>
          <p:cNvSpPr txBox="1"/>
          <p:nvPr/>
        </p:nvSpPr>
        <p:spPr>
          <a:xfrm>
            <a:off x="4634125" y="3660969"/>
            <a:ext cx="26838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頂点カラー：0.1</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327" name="Google Shape;1327;g2f30480909f_0_191"/>
          <p:cNvSpPr/>
          <p:nvPr/>
        </p:nvSpPr>
        <p:spPr>
          <a:xfrm>
            <a:off x="4426044" y="2571750"/>
            <a:ext cx="291900" cy="3051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28" name="Google Shape;1328;g2f30480909f_0_191"/>
          <p:cNvSpPr txBox="1"/>
          <p:nvPr/>
        </p:nvSpPr>
        <p:spPr>
          <a:xfrm>
            <a:off x="2895025" y="1281875"/>
            <a:ext cx="1614900" cy="615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線が「浮いて」</a:t>
            </a:r>
            <a:endParaRPr sz="14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しまっている</a:t>
            </a:r>
            <a:endParaRPr sz="14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p:txBody>
      </p:sp>
      <p:sp>
        <p:nvSpPr>
          <p:cNvPr id="1329" name="Google Shape;1329;g2f30480909f_0_191"/>
          <p:cNvSpPr txBox="1"/>
          <p:nvPr/>
        </p:nvSpPr>
        <p:spPr>
          <a:xfrm>
            <a:off x="7020575" y="1281875"/>
            <a:ext cx="1614900" cy="615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「背面を閉じる」</a:t>
            </a:r>
            <a:endParaRPr sz="14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a:p>
            <a:pPr marL="0" marR="0" lvl="0" indent="0" algn="r" rtl="0">
              <a:lnSpc>
                <a:spcPct val="100000"/>
              </a:lnSpc>
              <a:spcBef>
                <a:spcPts val="0"/>
              </a:spcBef>
              <a:spcAft>
                <a:spcPts val="0"/>
              </a:spcAft>
              <a:buClr>
                <a:srgbClr val="000000"/>
              </a:buClr>
              <a:buSzPts val="1400"/>
              <a:buFont typeface="Arial"/>
              <a:buNone/>
            </a:pPr>
            <a:r>
              <a:rPr lang="ja-JP" sz="1400" b="0" i="0" u="none" strike="noStrike" cap="none">
                <a:solidFill>
                  <a:schemeClr val="dk1"/>
                </a:solidFill>
                <a:latin typeface="メイリオ" panose="020B0604030504040204" pitchFamily="50" charset="-128"/>
                <a:ea typeface="メイリオ" panose="020B0604030504040204" pitchFamily="50" charset="-128"/>
                <a:cs typeface="Calibri"/>
                <a:sym typeface="Calibri"/>
              </a:rPr>
              <a:t>ことで解決</a:t>
            </a:r>
            <a:endParaRPr sz="1400" b="0" i="0" u="none" strike="noStrike" cap="none">
              <a:solidFill>
                <a:schemeClr val="dk1"/>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pic>
        <p:nvPicPr>
          <p:cNvPr id="1335" name="Google Shape;1335;g2f30480909f_0_2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95280" y="558888"/>
            <a:ext cx="4132221" cy="3735737"/>
          </a:xfrm>
          <a:prstGeom prst="rect">
            <a:avLst/>
          </a:prstGeom>
          <a:noFill/>
          <a:ln w="9525" cap="flat" cmpd="sng">
            <a:solidFill>
              <a:schemeClr val="dk1"/>
            </a:solidFill>
            <a:prstDash val="solid"/>
            <a:round/>
            <a:headEnd type="none" w="sm" len="sm"/>
            <a:tailEnd type="none" w="sm" len="sm"/>
          </a:ln>
        </p:spPr>
      </p:pic>
      <p:pic>
        <p:nvPicPr>
          <p:cNvPr id="1336" name="Google Shape;1336;g2f30480909f_0_2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9500" y="558882"/>
            <a:ext cx="4132221" cy="3735705"/>
          </a:xfrm>
          <a:prstGeom prst="rect">
            <a:avLst/>
          </a:prstGeom>
          <a:noFill/>
          <a:ln w="9525" cap="flat" cmpd="sng">
            <a:solidFill>
              <a:schemeClr val="dk1"/>
            </a:solidFill>
            <a:prstDash val="solid"/>
            <a:round/>
            <a:headEnd type="none" w="sm" len="sm"/>
            <a:tailEnd type="none" w="sm" len="sm"/>
          </a:ln>
        </p:spPr>
      </p:pic>
      <p:sp>
        <p:nvSpPr>
          <p:cNvPr id="1337" name="Google Shape;1337;g2f30480909f_0_262"/>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200">
                <a:solidFill>
                  <a:schemeClr val="lt1"/>
                </a:solidFill>
                <a:latin typeface="メイリオ" panose="020B0604030504040204" pitchFamily="50" charset="-128"/>
                <a:ea typeface="メイリオ" panose="020B0604030504040204" pitchFamily="50" charset="-128"/>
                <a:cs typeface="Arial"/>
                <a:sym typeface="Arial"/>
              </a:rPr>
              <a:t>「背面を閉じる」技法の活用②</a:t>
            </a:r>
            <a:r>
              <a:rPr lang="ja-JP" sz="2800">
                <a:solidFill>
                  <a:schemeClr val="lt1"/>
                </a:solidFill>
                <a:latin typeface="メイリオ" panose="020B0604030504040204" pitchFamily="50" charset="-128"/>
                <a:ea typeface="メイリオ" panose="020B0604030504040204" pitchFamily="50" charset="-128"/>
                <a:cs typeface="Arial"/>
                <a:sym typeface="Arial"/>
              </a:rPr>
              <a:t>　筋肉の谷を閉じる</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338" name="Google Shape;1338;g2f30480909f_0_262"/>
          <p:cNvSpPr/>
          <p:nvPr/>
        </p:nvSpPr>
        <p:spPr>
          <a:xfrm>
            <a:off x="426750" y="4391375"/>
            <a:ext cx="8413500" cy="648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339" name="Google Shape;1339;g2f30480909f_0_262"/>
          <p:cNvSpPr txBox="1"/>
          <p:nvPr/>
        </p:nvSpPr>
        <p:spPr>
          <a:xfrm>
            <a:off x="439491" y="4438487"/>
            <a:ext cx="83880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同様に、筋肉の隆起の「谷」に相当する部分も、「</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背面を閉じる</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」ことでラインが整理されます。調整するとしないとでは描線のキレイさには大きな差が出ます。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
        <p:nvSpPr>
          <p:cNvPr id="1340" name="Google Shape;1340;g2f30480909f_0_262"/>
          <p:cNvSpPr/>
          <p:nvPr/>
        </p:nvSpPr>
        <p:spPr>
          <a:xfrm>
            <a:off x="2055303" y="1001170"/>
            <a:ext cx="1216500" cy="1290600"/>
          </a:xfrm>
          <a:prstGeom prst="ellipse">
            <a:avLst/>
          </a:prstGeom>
          <a:no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41" name="Google Shape;1341;g2f30480909f_0_262"/>
          <p:cNvSpPr/>
          <p:nvPr/>
        </p:nvSpPr>
        <p:spPr>
          <a:xfrm>
            <a:off x="6407226" y="1001170"/>
            <a:ext cx="1216500" cy="1290600"/>
          </a:xfrm>
          <a:prstGeom prst="ellipse">
            <a:avLst/>
          </a:prstGeom>
          <a:no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42" name="Google Shape;1342;g2f30480909f_0_262"/>
          <p:cNvSpPr/>
          <p:nvPr/>
        </p:nvSpPr>
        <p:spPr>
          <a:xfrm>
            <a:off x="5829075" y="3060075"/>
            <a:ext cx="1387200" cy="1234500"/>
          </a:xfrm>
          <a:prstGeom prst="ellipse">
            <a:avLst/>
          </a:prstGeom>
          <a:no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43" name="Google Shape;1343;g2f30480909f_0_262"/>
          <p:cNvSpPr/>
          <p:nvPr/>
        </p:nvSpPr>
        <p:spPr>
          <a:xfrm>
            <a:off x="4471729" y="2291769"/>
            <a:ext cx="302100" cy="315900"/>
          </a:xfrm>
          <a:prstGeom prst="rightArrow">
            <a:avLst>
              <a:gd name="adj1" fmla="val 50000"/>
              <a:gd name="adj2" fmla="val 50000"/>
            </a:avLst>
          </a:prstGeom>
          <a:solidFill>
            <a:srgbClr val="FF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44" name="Google Shape;1344;g2f30480909f_0_262"/>
          <p:cNvSpPr/>
          <p:nvPr/>
        </p:nvSpPr>
        <p:spPr>
          <a:xfrm>
            <a:off x="1542625" y="3060075"/>
            <a:ext cx="1387200" cy="1234500"/>
          </a:xfrm>
          <a:prstGeom prst="ellipse">
            <a:avLst/>
          </a:prstGeom>
          <a:no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g2f30480909f_0_297"/>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2800"/>
              <a:buFont typeface="Arial"/>
              <a:buNone/>
            </a:pPr>
            <a:r>
              <a:rPr lang="ja-JP" sz="2200">
                <a:solidFill>
                  <a:schemeClr val="lt1"/>
                </a:solidFill>
                <a:latin typeface="メイリオ" panose="020B0604030504040204" pitchFamily="50" charset="-128"/>
                <a:ea typeface="メイリオ" panose="020B0604030504040204" pitchFamily="50" charset="-128"/>
                <a:cs typeface="Arial"/>
                <a:sym typeface="Arial"/>
              </a:rPr>
              <a:t>「背面を閉じる」技法の活用③</a:t>
            </a:r>
            <a:r>
              <a:rPr lang="ja-JP" sz="2800">
                <a:solidFill>
                  <a:schemeClr val="lt1"/>
                </a:solidFill>
                <a:latin typeface="メイリオ" panose="020B0604030504040204" pitchFamily="50" charset="-128"/>
                <a:ea typeface="メイリオ" panose="020B0604030504040204" pitchFamily="50" charset="-128"/>
                <a:cs typeface="Arial"/>
                <a:sym typeface="Arial"/>
              </a:rPr>
              <a:t>　開口部を閉じる</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351" name="Google Shape;1351;g2f30480909f_0_297"/>
          <p:cNvSpPr/>
          <p:nvPr/>
        </p:nvSpPr>
        <p:spPr>
          <a:xfrm>
            <a:off x="3618875" y="4245875"/>
            <a:ext cx="5221500" cy="773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352" name="Google Shape;1352;g2f30480909f_0_297"/>
          <p:cNvSpPr txBox="1"/>
          <p:nvPr/>
        </p:nvSpPr>
        <p:spPr>
          <a:xfrm>
            <a:off x="3626782" y="4281990"/>
            <a:ext cx="52056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手袋、衣服のソデ、スソなど筒状の構造では、開口部に近い部分で「背面を閉じる」ことでフチ部分に安定したラインを引くことができます。</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1353" name="Google Shape;1353;g2f30480909f_0_29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2150" y="607581"/>
            <a:ext cx="3073080" cy="2147557"/>
          </a:xfrm>
          <a:prstGeom prst="rect">
            <a:avLst/>
          </a:prstGeom>
          <a:noFill/>
          <a:ln w="9525" cap="flat" cmpd="sng">
            <a:solidFill>
              <a:schemeClr val="dk1"/>
            </a:solidFill>
            <a:prstDash val="solid"/>
            <a:round/>
            <a:headEnd type="none" w="sm" len="sm"/>
            <a:tailEnd type="none" w="sm" len="sm"/>
          </a:ln>
        </p:spPr>
      </p:pic>
      <p:pic>
        <p:nvPicPr>
          <p:cNvPr id="1354" name="Google Shape;1354;g2f30480909f_0_29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2160" y="2871698"/>
            <a:ext cx="3073089" cy="2147553"/>
          </a:xfrm>
          <a:prstGeom prst="rect">
            <a:avLst/>
          </a:prstGeom>
          <a:noFill/>
          <a:ln w="9525" cap="flat" cmpd="sng">
            <a:solidFill>
              <a:schemeClr val="dk1"/>
            </a:solidFill>
            <a:prstDash val="solid"/>
            <a:round/>
            <a:headEnd type="none" w="sm" len="sm"/>
            <a:tailEnd type="none" w="sm" len="sm"/>
          </a:ln>
        </p:spPr>
      </p:pic>
      <p:sp>
        <p:nvSpPr>
          <p:cNvPr id="1355" name="Google Shape;1355;g2f30480909f_0_297"/>
          <p:cNvSpPr/>
          <p:nvPr/>
        </p:nvSpPr>
        <p:spPr>
          <a:xfrm>
            <a:off x="640600" y="770000"/>
            <a:ext cx="1517700" cy="12906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56" name="Google Shape;1356;g2f30480909f_0_297"/>
          <p:cNvSpPr/>
          <p:nvPr/>
        </p:nvSpPr>
        <p:spPr>
          <a:xfrm>
            <a:off x="640600" y="3030850"/>
            <a:ext cx="1517700" cy="1290600"/>
          </a:xfrm>
          <a:prstGeom prst="ellipse">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57" name="Google Shape;1357;g2f30480909f_0_297"/>
          <p:cNvSpPr/>
          <p:nvPr/>
        </p:nvSpPr>
        <p:spPr>
          <a:xfrm>
            <a:off x="3618875" y="686825"/>
            <a:ext cx="5221500" cy="34263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cxnSp>
        <p:nvCxnSpPr>
          <p:cNvPr id="1358" name="Google Shape;1358;g2f30480909f_0_297"/>
          <p:cNvCxnSpPr/>
          <p:nvPr/>
        </p:nvCxnSpPr>
        <p:spPr>
          <a:xfrm>
            <a:off x="4269927" y="1479497"/>
            <a:ext cx="2137200" cy="0"/>
          </a:xfrm>
          <a:prstGeom prst="straightConnector1">
            <a:avLst/>
          </a:prstGeom>
          <a:noFill/>
          <a:ln w="19050" cap="flat" cmpd="sng">
            <a:solidFill>
              <a:srgbClr val="00FF00"/>
            </a:solidFill>
            <a:prstDash val="solid"/>
            <a:round/>
            <a:headEnd type="none" w="sm" len="sm"/>
            <a:tailEnd type="none" w="sm" len="sm"/>
          </a:ln>
        </p:spPr>
      </p:cxnSp>
      <p:cxnSp>
        <p:nvCxnSpPr>
          <p:cNvPr id="1359" name="Google Shape;1359;g2f30480909f_0_297"/>
          <p:cNvCxnSpPr/>
          <p:nvPr/>
        </p:nvCxnSpPr>
        <p:spPr>
          <a:xfrm>
            <a:off x="4329850" y="3300650"/>
            <a:ext cx="2077200" cy="0"/>
          </a:xfrm>
          <a:prstGeom prst="straightConnector1">
            <a:avLst/>
          </a:prstGeom>
          <a:noFill/>
          <a:ln w="19050" cap="flat" cmpd="sng">
            <a:solidFill>
              <a:srgbClr val="00FF00"/>
            </a:solidFill>
            <a:prstDash val="solid"/>
            <a:round/>
            <a:headEnd type="none" w="sm" len="sm"/>
            <a:tailEnd type="none" w="sm" len="sm"/>
          </a:ln>
        </p:spPr>
      </p:cxnSp>
      <p:cxnSp>
        <p:nvCxnSpPr>
          <p:cNvPr id="1360" name="Google Shape;1360;g2f30480909f_0_297"/>
          <p:cNvCxnSpPr/>
          <p:nvPr/>
        </p:nvCxnSpPr>
        <p:spPr>
          <a:xfrm>
            <a:off x="5737677" y="3105825"/>
            <a:ext cx="669300" cy="0"/>
          </a:xfrm>
          <a:prstGeom prst="straightConnector1">
            <a:avLst/>
          </a:prstGeom>
          <a:noFill/>
          <a:ln w="19050" cap="flat" cmpd="sng">
            <a:solidFill>
              <a:srgbClr val="00FF00"/>
            </a:solidFill>
            <a:prstDash val="solid"/>
            <a:round/>
            <a:headEnd type="none" w="sm" len="sm"/>
            <a:tailEnd type="none" w="sm" len="sm"/>
          </a:ln>
        </p:spPr>
      </p:cxnSp>
      <p:cxnSp>
        <p:nvCxnSpPr>
          <p:cNvPr id="1361" name="Google Shape;1361;g2f30480909f_0_297"/>
          <p:cNvCxnSpPr/>
          <p:nvPr/>
        </p:nvCxnSpPr>
        <p:spPr>
          <a:xfrm>
            <a:off x="5718325" y="1653350"/>
            <a:ext cx="688800" cy="0"/>
          </a:xfrm>
          <a:prstGeom prst="straightConnector1">
            <a:avLst/>
          </a:prstGeom>
          <a:noFill/>
          <a:ln w="19050" cap="flat" cmpd="sng">
            <a:solidFill>
              <a:srgbClr val="00FF00"/>
            </a:solidFill>
            <a:prstDash val="solid"/>
            <a:round/>
            <a:headEnd type="none" w="sm" len="sm"/>
            <a:tailEnd type="none" w="sm" len="sm"/>
          </a:ln>
        </p:spPr>
      </p:cxnSp>
      <p:cxnSp>
        <p:nvCxnSpPr>
          <p:cNvPr id="1362" name="Google Shape;1362;g2f30480909f_0_297"/>
          <p:cNvCxnSpPr/>
          <p:nvPr/>
        </p:nvCxnSpPr>
        <p:spPr>
          <a:xfrm rot="10800000">
            <a:off x="6396575" y="1485725"/>
            <a:ext cx="0" cy="161400"/>
          </a:xfrm>
          <a:prstGeom prst="straightConnector1">
            <a:avLst/>
          </a:prstGeom>
          <a:noFill/>
          <a:ln w="19050" cap="flat" cmpd="sng">
            <a:solidFill>
              <a:srgbClr val="00FF00"/>
            </a:solidFill>
            <a:prstDash val="solid"/>
            <a:round/>
            <a:headEnd type="none" w="sm" len="sm"/>
            <a:tailEnd type="none" w="sm" len="sm"/>
          </a:ln>
        </p:spPr>
      </p:cxnSp>
      <p:cxnSp>
        <p:nvCxnSpPr>
          <p:cNvPr id="1363" name="Google Shape;1363;g2f30480909f_0_297"/>
          <p:cNvCxnSpPr/>
          <p:nvPr/>
        </p:nvCxnSpPr>
        <p:spPr>
          <a:xfrm rot="10800000">
            <a:off x="6396575" y="3110900"/>
            <a:ext cx="0" cy="197100"/>
          </a:xfrm>
          <a:prstGeom prst="straightConnector1">
            <a:avLst/>
          </a:prstGeom>
          <a:noFill/>
          <a:ln w="19050" cap="flat" cmpd="sng">
            <a:solidFill>
              <a:srgbClr val="00FF00"/>
            </a:solidFill>
            <a:prstDash val="solid"/>
            <a:round/>
            <a:headEnd type="none" w="sm" len="sm"/>
            <a:tailEnd type="none" w="sm" len="sm"/>
          </a:ln>
        </p:spPr>
      </p:cxnSp>
      <p:cxnSp>
        <p:nvCxnSpPr>
          <p:cNvPr id="1364" name="Google Shape;1364;g2f30480909f_0_297"/>
          <p:cNvCxnSpPr/>
          <p:nvPr/>
        </p:nvCxnSpPr>
        <p:spPr>
          <a:xfrm rot="10800000" flipH="1">
            <a:off x="5086350" y="1657425"/>
            <a:ext cx="635400" cy="773400"/>
          </a:xfrm>
          <a:prstGeom prst="straightConnector1">
            <a:avLst/>
          </a:prstGeom>
          <a:noFill/>
          <a:ln w="19050" cap="flat" cmpd="sng">
            <a:solidFill>
              <a:srgbClr val="00FF00"/>
            </a:solidFill>
            <a:prstDash val="solid"/>
            <a:round/>
            <a:headEnd type="none" w="sm" len="sm"/>
            <a:tailEnd type="none" w="sm" len="sm"/>
          </a:ln>
        </p:spPr>
      </p:cxnSp>
      <p:cxnSp>
        <p:nvCxnSpPr>
          <p:cNvPr id="1365" name="Google Shape;1365;g2f30480909f_0_297"/>
          <p:cNvCxnSpPr/>
          <p:nvPr/>
        </p:nvCxnSpPr>
        <p:spPr>
          <a:xfrm>
            <a:off x="5088400" y="2430825"/>
            <a:ext cx="655200" cy="680100"/>
          </a:xfrm>
          <a:prstGeom prst="straightConnector1">
            <a:avLst/>
          </a:prstGeom>
          <a:noFill/>
          <a:ln w="19050" cap="flat" cmpd="sng">
            <a:solidFill>
              <a:srgbClr val="00FF00"/>
            </a:solidFill>
            <a:prstDash val="solid"/>
            <a:round/>
            <a:headEnd type="none" w="sm" len="sm"/>
            <a:tailEnd type="none" w="sm" len="sm"/>
          </a:ln>
        </p:spPr>
      </p:cxnSp>
      <p:grpSp>
        <p:nvGrpSpPr>
          <p:cNvPr id="1366" name="Google Shape;1366;g2f30480909f_0_297"/>
          <p:cNvGrpSpPr/>
          <p:nvPr/>
        </p:nvGrpSpPr>
        <p:grpSpPr>
          <a:xfrm rot="-6408119">
            <a:off x="7791311" y="1150336"/>
            <a:ext cx="164321" cy="339876"/>
            <a:chOff x="3404900" y="3722850"/>
            <a:chExt cx="260700" cy="526875"/>
          </a:xfrm>
        </p:grpSpPr>
        <p:sp>
          <p:nvSpPr>
            <p:cNvPr id="1367" name="Google Shape;1367;g2f30480909f_0_297"/>
            <p:cNvSpPr/>
            <p:nvPr/>
          </p:nvSpPr>
          <p:spPr>
            <a:xfrm>
              <a:off x="3421950" y="3722850"/>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68" name="Google Shape;1368;g2f30480909f_0_297"/>
            <p:cNvSpPr/>
            <p:nvPr/>
          </p:nvSpPr>
          <p:spPr>
            <a:xfrm>
              <a:off x="3404900" y="3853125"/>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cxnSp>
        <p:nvCxnSpPr>
          <p:cNvPr id="1369" name="Google Shape;1369;g2f30480909f_0_297"/>
          <p:cNvCxnSpPr/>
          <p:nvPr/>
        </p:nvCxnSpPr>
        <p:spPr>
          <a:xfrm>
            <a:off x="4270600" y="1373500"/>
            <a:ext cx="2259000" cy="0"/>
          </a:xfrm>
          <a:prstGeom prst="straightConnector1">
            <a:avLst/>
          </a:prstGeom>
          <a:noFill/>
          <a:ln w="9525" cap="flat" cmpd="sng">
            <a:solidFill>
              <a:srgbClr val="00FFFF"/>
            </a:solidFill>
            <a:prstDash val="solid"/>
            <a:round/>
            <a:headEnd type="none" w="sm" len="sm"/>
            <a:tailEnd type="none" w="sm" len="sm"/>
          </a:ln>
        </p:spPr>
      </p:cxnSp>
      <p:cxnSp>
        <p:nvCxnSpPr>
          <p:cNvPr id="1370" name="Google Shape;1370;g2f30480909f_0_297"/>
          <p:cNvCxnSpPr/>
          <p:nvPr/>
        </p:nvCxnSpPr>
        <p:spPr>
          <a:xfrm>
            <a:off x="4342595" y="3444450"/>
            <a:ext cx="2190900" cy="0"/>
          </a:xfrm>
          <a:prstGeom prst="straightConnector1">
            <a:avLst/>
          </a:prstGeom>
          <a:noFill/>
          <a:ln w="9525" cap="flat" cmpd="sng">
            <a:solidFill>
              <a:srgbClr val="00FFFF"/>
            </a:solidFill>
            <a:prstDash val="solid"/>
            <a:round/>
            <a:headEnd type="none" w="sm" len="sm"/>
            <a:tailEnd type="none" w="sm" len="sm"/>
          </a:ln>
        </p:spPr>
      </p:cxnSp>
      <p:cxnSp>
        <p:nvCxnSpPr>
          <p:cNvPr id="1371" name="Google Shape;1371;g2f30480909f_0_297"/>
          <p:cNvCxnSpPr/>
          <p:nvPr/>
        </p:nvCxnSpPr>
        <p:spPr>
          <a:xfrm>
            <a:off x="6016180" y="1659750"/>
            <a:ext cx="507300" cy="160800"/>
          </a:xfrm>
          <a:prstGeom prst="straightConnector1">
            <a:avLst/>
          </a:prstGeom>
          <a:noFill/>
          <a:ln w="28575" cap="flat" cmpd="sng">
            <a:solidFill>
              <a:srgbClr val="00FFFF"/>
            </a:solidFill>
            <a:prstDash val="solid"/>
            <a:round/>
            <a:headEnd type="none" w="sm" len="sm"/>
            <a:tailEnd type="none" w="sm" len="sm"/>
          </a:ln>
        </p:spPr>
      </p:cxnSp>
      <p:cxnSp>
        <p:nvCxnSpPr>
          <p:cNvPr id="1372" name="Google Shape;1372;g2f30480909f_0_297"/>
          <p:cNvCxnSpPr/>
          <p:nvPr/>
        </p:nvCxnSpPr>
        <p:spPr>
          <a:xfrm>
            <a:off x="6517150" y="1387600"/>
            <a:ext cx="0" cy="420600"/>
          </a:xfrm>
          <a:prstGeom prst="straightConnector1">
            <a:avLst/>
          </a:prstGeom>
          <a:noFill/>
          <a:ln w="9525" cap="flat" cmpd="sng">
            <a:solidFill>
              <a:srgbClr val="00FFFF"/>
            </a:solidFill>
            <a:prstDash val="solid"/>
            <a:round/>
            <a:headEnd type="none" w="sm" len="sm"/>
            <a:tailEnd type="none" w="sm" len="sm"/>
          </a:ln>
        </p:spPr>
      </p:cxnSp>
      <p:cxnSp>
        <p:nvCxnSpPr>
          <p:cNvPr id="1373" name="Google Shape;1373;g2f30480909f_0_297"/>
          <p:cNvCxnSpPr/>
          <p:nvPr/>
        </p:nvCxnSpPr>
        <p:spPr>
          <a:xfrm rot="10800000" flipH="1">
            <a:off x="6051100" y="2928850"/>
            <a:ext cx="482400" cy="171900"/>
          </a:xfrm>
          <a:prstGeom prst="straightConnector1">
            <a:avLst/>
          </a:prstGeom>
          <a:noFill/>
          <a:ln w="28575" cap="flat" cmpd="sng">
            <a:solidFill>
              <a:srgbClr val="00FFFF"/>
            </a:solidFill>
            <a:prstDash val="solid"/>
            <a:round/>
            <a:headEnd type="none" w="sm" len="sm"/>
            <a:tailEnd type="none" w="sm" len="sm"/>
          </a:ln>
        </p:spPr>
      </p:cxnSp>
      <p:cxnSp>
        <p:nvCxnSpPr>
          <p:cNvPr id="1374" name="Google Shape;1374;g2f30480909f_0_297"/>
          <p:cNvCxnSpPr/>
          <p:nvPr/>
        </p:nvCxnSpPr>
        <p:spPr>
          <a:xfrm>
            <a:off x="6529665" y="2918760"/>
            <a:ext cx="0" cy="531900"/>
          </a:xfrm>
          <a:prstGeom prst="straightConnector1">
            <a:avLst/>
          </a:prstGeom>
          <a:noFill/>
          <a:ln w="9525" cap="flat" cmpd="sng">
            <a:solidFill>
              <a:srgbClr val="00FFFF"/>
            </a:solidFill>
            <a:prstDash val="solid"/>
            <a:round/>
            <a:headEnd type="none" w="sm" len="sm"/>
            <a:tailEnd type="none" w="sm" len="sm"/>
          </a:ln>
        </p:spPr>
      </p:cxnSp>
      <p:cxnSp>
        <p:nvCxnSpPr>
          <p:cNvPr id="1375" name="Google Shape;1375;g2f30480909f_0_297"/>
          <p:cNvCxnSpPr/>
          <p:nvPr/>
        </p:nvCxnSpPr>
        <p:spPr>
          <a:xfrm rot="10800000">
            <a:off x="6016150" y="1688575"/>
            <a:ext cx="501000" cy="160800"/>
          </a:xfrm>
          <a:prstGeom prst="straightConnector1">
            <a:avLst/>
          </a:prstGeom>
          <a:noFill/>
          <a:ln w="38100" cap="flat" cmpd="sng">
            <a:solidFill>
              <a:srgbClr val="FF0000"/>
            </a:solidFill>
            <a:prstDash val="solid"/>
            <a:round/>
            <a:headEnd type="none" w="sm" len="sm"/>
            <a:tailEnd type="none" w="sm" len="sm"/>
          </a:ln>
        </p:spPr>
      </p:cxnSp>
      <p:sp>
        <p:nvSpPr>
          <p:cNvPr id="1376" name="Google Shape;1376;g2f30480909f_0_297"/>
          <p:cNvSpPr/>
          <p:nvPr/>
        </p:nvSpPr>
        <p:spPr>
          <a:xfrm>
            <a:off x="5879275" y="2900450"/>
            <a:ext cx="381600" cy="400200"/>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77" name="Google Shape;1377;g2f30480909f_0_297"/>
          <p:cNvSpPr/>
          <p:nvPr/>
        </p:nvSpPr>
        <p:spPr>
          <a:xfrm rot="-1139422">
            <a:off x="5868332" y="1459718"/>
            <a:ext cx="381673" cy="400079"/>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78" name="Google Shape;1378;g2f30480909f_0_297"/>
          <p:cNvSpPr txBox="1"/>
          <p:nvPr/>
        </p:nvSpPr>
        <p:spPr>
          <a:xfrm>
            <a:off x="3652976" y="3701775"/>
            <a:ext cx="492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開口部の近くで</a:t>
            </a:r>
            <a:r>
              <a:rPr lang="ja-JP" sz="1400" b="1" i="0" u="none" strike="noStrike" cap="none">
                <a:solidFill>
                  <a:srgbClr val="FFFF00"/>
                </a:solidFill>
                <a:latin typeface="メイリオ" panose="020B0604030504040204" pitchFamily="50" charset="-128"/>
                <a:ea typeface="メイリオ" panose="020B0604030504040204" pitchFamily="50" charset="-128"/>
                <a:sym typeface="Arial"/>
              </a:rPr>
              <a:t>頂点カラーを０</a:t>
            </a:r>
            <a:r>
              <a:rPr lang="ja-JP" sz="1400" b="0" i="0" u="none" strike="noStrike" cap="none">
                <a:solidFill>
                  <a:srgbClr val="FFFF00"/>
                </a:solidFill>
                <a:latin typeface="メイリオ" panose="020B0604030504040204" pitchFamily="50" charset="-128"/>
                <a:ea typeface="メイリオ" panose="020B0604030504040204" pitchFamily="50" charset="-128"/>
                <a:sym typeface="Arial"/>
              </a:rPr>
              <a:t>にして</a:t>
            </a:r>
            <a:r>
              <a:rPr lang="ja-JP" sz="1400" b="0" i="0" u="none" strike="noStrike" cap="none">
                <a:solidFill>
                  <a:srgbClr val="FF0000"/>
                </a:solidFill>
                <a:latin typeface="メイリオ" panose="020B0604030504040204" pitchFamily="50" charset="-128"/>
                <a:ea typeface="メイリオ" panose="020B0604030504040204" pitchFamily="50" charset="-128"/>
                <a:sym typeface="Arial"/>
              </a:rPr>
              <a:t>「</a:t>
            </a:r>
            <a:r>
              <a:rPr lang="ja-JP" sz="1400" b="1" i="0" u="none" strike="noStrike" cap="none">
                <a:solidFill>
                  <a:srgbClr val="FF0000"/>
                </a:solidFill>
                <a:latin typeface="メイリオ" panose="020B0604030504040204" pitchFamily="50" charset="-128"/>
                <a:ea typeface="メイリオ" panose="020B0604030504040204" pitchFamily="50" charset="-128"/>
                <a:sym typeface="Arial"/>
              </a:rPr>
              <a:t>背面を閉じる</a:t>
            </a:r>
            <a:r>
              <a:rPr lang="ja-JP" sz="1400" b="0" i="0" u="none" strike="noStrike" cap="none">
                <a:solidFill>
                  <a:srgbClr val="FF0000"/>
                </a:solidFill>
                <a:latin typeface="メイリオ" panose="020B0604030504040204" pitchFamily="50" charset="-128"/>
                <a:ea typeface="メイリオ" panose="020B0604030504040204" pitchFamily="50" charset="-128"/>
                <a:sym typeface="Arial"/>
              </a:rPr>
              <a:t>」</a:t>
            </a:r>
            <a:endParaRPr sz="1300" b="0" i="0" u="none" strike="noStrike" cap="none">
              <a:solidFill>
                <a:srgbClr val="FF0000"/>
              </a:solidFill>
              <a:latin typeface="メイリオ" panose="020B0604030504040204" pitchFamily="50" charset="-128"/>
              <a:ea typeface="メイリオ" panose="020B0604030504040204" pitchFamily="50" charset="-128"/>
              <a:sym typeface="Arial"/>
            </a:endParaRPr>
          </a:p>
        </p:txBody>
      </p:sp>
      <p:sp>
        <p:nvSpPr>
          <p:cNvPr id="1379" name="Google Shape;1379;g2f30480909f_0_297"/>
          <p:cNvSpPr txBox="1"/>
          <p:nvPr/>
        </p:nvSpPr>
        <p:spPr>
          <a:xfrm>
            <a:off x="7810550" y="1473613"/>
            <a:ext cx="848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カメラ</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cxnSp>
        <p:nvCxnSpPr>
          <p:cNvPr id="1380" name="Google Shape;1380;g2f30480909f_0_297"/>
          <p:cNvCxnSpPr>
            <a:stCxn id="1367" idx="0"/>
            <a:endCxn id="1377" idx="5"/>
          </p:cNvCxnSpPr>
          <p:nvPr/>
        </p:nvCxnSpPr>
        <p:spPr>
          <a:xfrm flipH="1">
            <a:off x="6232688" y="1369397"/>
            <a:ext cx="1478100" cy="380100"/>
          </a:xfrm>
          <a:prstGeom prst="straightConnector1">
            <a:avLst/>
          </a:prstGeom>
          <a:noFill/>
          <a:ln w="9525" cap="flat" cmpd="sng">
            <a:solidFill>
              <a:schemeClr val="lt1"/>
            </a:solidFill>
            <a:prstDash val="dot"/>
            <a:round/>
            <a:headEnd type="none" w="sm" len="sm"/>
            <a:tailEnd type="none" w="sm" len="sm"/>
          </a:ln>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g2f3cebdff7e_0_29"/>
          <p:cNvSpPr txBox="1">
            <a:spLocks noGrp="1"/>
          </p:cNvSpPr>
          <p:nvPr>
            <p:ph type="ctrTitle"/>
          </p:nvPr>
        </p:nvSpPr>
        <p:spPr>
          <a:xfrm>
            <a:off x="787775" y="18000"/>
            <a:ext cx="7368900" cy="5760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lt1"/>
              </a:buClr>
              <a:buSzPct val="127272"/>
              <a:buFont typeface="Arial"/>
              <a:buNone/>
            </a:pPr>
            <a:r>
              <a:rPr lang="ja-JP" sz="2200">
                <a:solidFill>
                  <a:schemeClr val="lt1"/>
                </a:solidFill>
                <a:latin typeface="メイリオ" panose="020B0604030504040204" pitchFamily="50" charset="-128"/>
                <a:ea typeface="メイリオ" panose="020B0604030504040204" pitchFamily="50" charset="-128"/>
                <a:cs typeface="Arial"/>
                <a:sym typeface="Arial"/>
              </a:rPr>
              <a:t>「背面を閉じる」技法の活用④　 </a:t>
            </a:r>
            <a:r>
              <a:rPr lang="ja-JP" sz="2800">
                <a:solidFill>
                  <a:schemeClr val="lt1"/>
                </a:solidFill>
                <a:latin typeface="メイリオ" panose="020B0604030504040204" pitchFamily="50" charset="-128"/>
                <a:ea typeface="メイリオ" panose="020B0604030504040204" pitchFamily="50" charset="-128"/>
                <a:cs typeface="Arial"/>
                <a:sym typeface="Arial"/>
              </a:rPr>
              <a:t>浅い角度で線を出す</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387" name="Google Shape;1387;g2f3cebdff7e_0_29"/>
          <p:cNvSpPr/>
          <p:nvPr/>
        </p:nvSpPr>
        <p:spPr>
          <a:xfrm>
            <a:off x="285000" y="3897075"/>
            <a:ext cx="8574000" cy="7734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388" name="Google Shape;1388;g2f3cebdff7e_0_29"/>
          <p:cNvSpPr txBox="1"/>
          <p:nvPr/>
        </p:nvSpPr>
        <p:spPr>
          <a:xfrm>
            <a:off x="297984" y="3933190"/>
            <a:ext cx="85479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　同じように男性キャラクターの鼻筋の側面などに「背面を閉じる」部分を作ることで、浅い角度でもラインが出やすくするように設定することができます。</a:t>
            </a:r>
            <a:r>
              <a:rPr lang="ja-JP" sz="1400" b="1" i="0" u="none" strike="noStrike" cap="none">
                <a:solidFill>
                  <a:schemeClr val="lt1"/>
                </a:solidFill>
                <a:latin typeface="メイリオ" panose="020B0604030504040204" pitchFamily="50" charset="-128"/>
                <a:ea typeface="メイリオ" panose="020B0604030504040204" pitchFamily="50" charset="-128"/>
                <a:sym typeface="Arial"/>
              </a:rPr>
              <a:t>意図して「立体を強調」</a:t>
            </a: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するようなときに非常に効果的なテクニックです。</a:t>
            </a:r>
            <a:endParaRPr sz="14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pic>
        <p:nvPicPr>
          <p:cNvPr id="1389" name="Google Shape;1389;g2f3cebdff7e_0_29"/>
          <p:cNvPicPr preferRelativeResize="0"/>
          <p:nvPr/>
        </p:nvPicPr>
        <p:blipFill rotWithShape="1">
          <a:blip r:embed="rId3">
            <a:alphaModFix/>
          </a:blip>
          <a:srcRect/>
          <a:stretch/>
        </p:blipFill>
        <p:spPr>
          <a:xfrm>
            <a:off x="4572000" y="941750"/>
            <a:ext cx="4260050" cy="2643700"/>
          </a:xfrm>
          <a:prstGeom prst="rect">
            <a:avLst/>
          </a:prstGeom>
          <a:noFill/>
          <a:ln w="9525" cap="flat" cmpd="sng">
            <a:solidFill>
              <a:schemeClr val="dk1"/>
            </a:solidFill>
            <a:prstDash val="solid"/>
            <a:round/>
            <a:headEnd type="none" w="sm" len="sm"/>
            <a:tailEnd type="none" w="sm" len="sm"/>
          </a:ln>
        </p:spPr>
      </p:pic>
      <p:sp>
        <p:nvSpPr>
          <p:cNvPr id="1390" name="Google Shape;1390;g2f3cebdff7e_0_29"/>
          <p:cNvSpPr txBox="1"/>
          <p:nvPr/>
        </p:nvSpPr>
        <p:spPr>
          <a:xfrm>
            <a:off x="4600576" y="3185254"/>
            <a:ext cx="629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0" i="0" u="none" strike="noStrike" cap="none">
                <a:solidFill>
                  <a:schemeClr val="lt1"/>
                </a:solidFill>
                <a:latin typeface="メイリオ" panose="020B0604030504040204" pitchFamily="50" charset="-128"/>
                <a:ea typeface="メイリオ" panose="020B0604030504040204" pitchFamily="50" charset="-128"/>
                <a:sym typeface="Arial"/>
              </a:rPr>
              <a:t>GIF</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sp>
        <p:nvSpPr>
          <p:cNvPr id="1391" name="Google Shape;1391;g2f3cebdff7e_0_29"/>
          <p:cNvSpPr/>
          <p:nvPr/>
        </p:nvSpPr>
        <p:spPr>
          <a:xfrm>
            <a:off x="297975" y="941750"/>
            <a:ext cx="4028700" cy="2643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grpSp>
        <p:nvGrpSpPr>
          <p:cNvPr id="1392" name="Google Shape;1392;g2f3cebdff7e_0_29"/>
          <p:cNvGrpSpPr/>
          <p:nvPr/>
        </p:nvGrpSpPr>
        <p:grpSpPr>
          <a:xfrm rot="-1191997">
            <a:off x="2345609" y="3166679"/>
            <a:ext cx="164322" cy="339865"/>
            <a:chOff x="3404900" y="3722850"/>
            <a:chExt cx="260700" cy="526875"/>
          </a:xfrm>
        </p:grpSpPr>
        <p:sp>
          <p:nvSpPr>
            <p:cNvPr id="1393" name="Google Shape;1393;g2f3cebdff7e_0_29"/>
            <p:cNvSpPr/>
            <p:nvPr/>
          </p:nvSpPr>
          <p:spPr>
            <a:xfrm>
              <a:off x="3421950" y="3722850"/>
              <a:ext cx="226600" cy="237925"/>
            </a:xfrm>
            <a:prstGeom prst="flowChartMerg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394" name="Google Shape;1394;g2f3cebdff7e_0_29"/>
            <p:cNvSpPr/>
            <p:nvPr/>
          </p:nvSpPr>
          <p:spPr>
            <a:xfrm>
              <a:off x="3404900" y="3853125"/>
              <a:ext cx="260700" cy="3966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grpSp>
      <p:sp>
        <p:nvSpPr>
          <p:cNvPr id="1395" name="Google Shape;1395;g2f3cebdff7e_0_29"/>
          <p:cNvSpPr txBox="1"/>
          <p:nvPr/>
        </p:nvSpPr>
        <p:spPr>
          <a:xfrm>
            <a:off x="2546750" y="3062600"/>
            <a:ext cx="848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カメラ</a:t>
            </a:r>
            <a:endParaRPr sz="1400" b="0" i="0" u="none" strike="noStrike" cap="none">
              <a:solidFill>
                <a:srgbClr val="000000"/>
              </a:solidFill>
              <a:latin typeface="メイリオ" panose="020B0604030504040204" pitchFamily="50" charset="-128"/>
              <a:ea typeface="メイリオ" panose="020B0604030504040204" pitchFamily="50" charset="-128"/>
              <a:sym typeface="Arial"/>
            </a:endParaRPr>
          </a:p>
        </p:txBody>
      </p:sp>
      <p:cxnSp>
        <p:nvCxnSpPr>
          <p:cNvPr id="1396" name="Google Shape;1396;g2f3cebdff7e_0_29"/>
          <p:cNvCxnSpPr/>
          <p:nvPr/>
        </p:nvCxnSpPr>
        <p:spPr>
          <a:xfrm>
            <a:off x="1180591" y="1588615"/>
            <a:ext cx="828525" cy="253462"/>
          </a:xfrm>
          <a:prstGeom prst="straightConnector1">
            <a:avLst/>
          </a:prstGeom>
          <a:noFill/>
          <a:ln w="19050" cap="flat" cmpd="sng">
            <a:solidFill>
              <a:srgbClr val="00FF00"/>
            </a:solidFill>
            <a:prstDash val="solid"/>
            <a:round/>
            <a:headEnd type="none" w="sm" len="sm"/>
            <a:tailEnd type="none" w="sm" len="sm"/>
          </a:ln>
        </p:spPr>
      </p:cxnSp>
      <p:cxnSp>
        <p:nvCxnSpPr>
          <p:cNvPr id="1397" name="Google Shape;1397;g2f3cebdff7e_0_29"/>
          <p:cNvCxnSpPr/>
          <p:nvPr/>
        </p:nvCxnSpPr>
        <p:spPr>
          <a:xfrm rot="10800000">
            <a:off x="1997542" y="1835205"/>
            <a:ext cx="193568" cy="618464"/>
          </a:xfrm>
          <a:prstGeom prst="straightConnector1">
            <a:avLst/>
          </a:prstGeom>
          <a:noFill/>
          <a:ln w="19050" cap="flat" cmpd="sng">
            <a:solidFill>
              <a:srgbClr val="00FF00"/>
            </a:solidFill>
            <a:prstDash val="solid"/>
            <a:round/>
            <a:headEnd type="none" w="sm" len="sm"/>
            <a:tailEnd type="none" w="sm" len="sm"/>
          </a:ln>
        </p:spPr>
      </p:cxnSp>
      <p:cxnSp>
        <p:nvCxnSpPr>
          <p:cNvPr id="1398" name="Google Shape;1398;g2f3cebdff7e_0_29"/>
          <p:cNvCxnSpPr/>
          <p:nvPr/>
        </p:nvCxnSpPr>
        <p:spPr>
          <a:xfrm rot="10800000">
            <a:off x="989192" y="961036"/>
            <a:ext cx="191398" cy="627578"/>
          </a:xfrm>
          <a:prstGeom prst="straightConnector1">
            <a:avLst/>
          </a:prstGeom>
          <a:noFill/>
          <a:ln w="19050" cap="flat" cmpd="sng">
            <a:solidFill>
              <a:srgbClr val="00FF00"/>
            </a:solidFill>
            <a:prstDash val="solid"/>
            <a:round/>
            <a:headEnd type="none" w="sm" len="sm"/>
            <a:tailEnd type="none" w="sm" len="sm"/>
          </a:ln>
        </p:spPr>
      </p:cxnSp>
      <p:cxnSp>
        <p:nvCxnSpPr>
          <p:cNvPr id="1399" name="Google Shape;1399;g2f3cebdff7e_0_29"/>
          <p:cNvCxnSpPr/>
          <p:nvPr/>
        </p:nvCxnSpPr>
        <p:spPr>
          <a:xfrm rot="10800000">
            <a:off x="2184202" y="2451246"/>
            <a:ext cx="260840" cy="1736"/>
          </a:xfrm>
          <a:prstGeom prst="straightConnector1">
            <a:avLst/>
          </a:prstGeom>
          <a:noFill/>
          <a:ln w="19050" cap="flat" cmpd="sng">
            <a:solidFill>
              <a:srgbClr val="00FF00"/>
            </a:solidFill>
            <a:prstDash val="solid"/>
            <a:round/>
            <a:headEnd type="none" w="sm" len="sm"/>
            <a:tailEnd type="none" w="sm" len="sm"/>
          </a:ln>
        </p:spPr>
      </p:cxnSp>
      <p:cxnSp>
        <p:nvCxnSpPr>
          <p:cNvPr id="1400" name="Google Shape;1400;g2f3cebdff7e_0_29"/>
          <p:cNvCxnSpPr/>
          <p:nvPr/>
        </p:nvCxnSpPr>
        <p:spPr>
          <a:xfrm flipH="1">
            <a:off x="2436073" y="1841136"/>
            <a:ext cx="177076" cy="612388"/>
          </a:xfrm>
          <a:prstGeom prst="straightConnector1">
            <a:avLst/>
          </a:prstGeom>
          <a:noFill/>
          <a:ln w="19050" cap="flat" cmpd="sng">
            <a:solidFill>
              <a:srgbClr val="00FF00"/>
            </a:solidFill>
            <a:prstDash val="solid"/>
            <a:round/>
            <a:headEnd type="none" w="sm" len="sm"/>
            <a:tailEnd type="none" w="sm" len="sm"/>
          </a:ln>
        </p:spPr>
      </p:cxnSp>
      <p:cxnSp>
        <p:nvCxnSpPr>
          <p:cNvPr id="1401" name="Google Shape;1401;g2f3cebdff7e_0_29"/>
          <p:cNvCxnSpPr/>
          <p:nvPr/>
        </p:nvCxnSpPr>
        <p:spPr>
          <a:xfrm flipH="1">
            <a:off x="2607760" y="1595197"/>
            <a:ext cx="774274" cy="256500"/>
          </a:xfrm>
          <a:prstGeom prst="straightConnector1">
            <a:avLst/>
          </a:prstGeom>
          <a:noFill/>
          <a:ln w="19050" cap="flat" cmpd="sng">
            <a:solidFill>
              <a:srgbClr val="00FF00"/>
            </a:solidFill>
            <a:prstDash val="solid"/>
            <a:round/>
            <a:headEnd type="none" w="sm" len="sm"/>
            <a:tailEnd type="none" w="sm" len="sm"/>
          </a:ln>
        </p:spPr>
      </p:cxnSp>
      <p:cxnSp>
        <p:nvCxnSpPr>
          <p:cNvPr id="1402" name="Google Shape;1402;g2f3cebdff7e_0_29"/>
          <p:cNvCxnSpPr/>
          <p:nvPr/>
        </p:nvCxnSpPr>
        <p:spPr>
          <a:xfrm rot="10800000" flipH="1">
            <a:off x="3382034" y="943676"/>
            <a:ext cx="229591" cy="664903"/>
          </a:xfrm>
          <a:prstGeom prst="straightConnector1">
            <a:avLst/>
          </a:prstGeom>
          <a:noFill/>
          <a:ln w="19050" cap="flat" cmpd="sng">
            <a:solidFill>
              <a:srgbClr val="00FF00"/>
            </a:solidFill>
            <a:prstDash val="solid"/>
            <a:round/>
            <a:headEnd type="none" w="sm" len="sm"/>
            <a:tailEnd type="none" w="sm" len="sm"/>
          </a:ln>
        </p:spPr>
      </p:cxnSp>
      <p:cxnSp>
        <p:nvCxnSpPr>
          <p:cNvPr id="1403" name="Google Shape;1403;g2f3cebdff7e_0_29"/>
          <p:cNvCxnSpPr/>
          <p:nvPr/>
        </p:nvCxnSpPr>
        <p:spPr>
          <a:xfrm>
            <a:off x="861774" y="1010152"/>
            <a:ext cx="229591" cy="689208"/>
          </a:xfrm>
          <a:prstGeom prst="straightConnector1">
            <a:avLst/>
          </a:prstGeom>
          <a:noFill/>
          <a:ln w="28575" cap="flat" cmpd="sng">
            <a:solidFill>
              <a:srgbClr val="00FFFF"/>
            </a:solidFill>
            <a:prstDash val="solid"/>
            <a:round/>
            <a:headEnd type="none" w="sm" len="sm"/>
            <a:tailEnd type="none" w="sm" len="sm"/>
          </a:ln>
        </p:spPr>
      </p:cxnSp>
      <p:cxnSp>
        <p:nvCxnSpPr>
          <p:cNvPr id="1404" name="Google Shape;1404;g2f3cebdff7e_0_29"/>
          <p:cNvCxnSpPr/>
          <p:nvPr/>
        </p:nvCxnSpPr>
        <p:spPr>
          <a:xfrm>
            <a:off x="1079285" y="1689052"/>
            <a:ext cx="849358" cy="322035"/>
          </a:xfrm>
          <a:prstGeom prst="straightConnector1">
            <a:avLst/>
          </a:prstGeom>
          <a:noFill/>
          <a:ln w="28575" cap="flat" cmpd="sng">
            <a:solidFill>
              <a:srgbClr val="00FFFF"/>
            </a:solidFill>
            <a:prstDash val="solid"/>
            <a:round/>
            <a:headEnd type="none" w="sm" len="sm"/>
            <a:tailEnd type="none" w="sm" len="sm"/>
          </a:ln>
        </p:spPr>
      </p:cxnSp>
      <p:cxnSp>
        <p:nvCxnSpPr>
          <p:cNvPr id="1405" name="Google Shape;1405;g2f3cebdff7e_0_29"/>
          <p:cNvCxnSpPr/>
          <p:nvPr/>
        </p:nvCxnSpPr>
        <p:spPr>
          <a:xfrm>
            <a:off x="1913380" y="2001322"/>
            <a:ext cx="205287" cy="248688"/>
          </a:xfrm>
          <a:prstGeom prst="straightConnector1">
            <a:avLst/>
          </a:prstGeom>
          <a:noFill/>
          <a:ln w="28575" cap="flat" cmpd="sng">
            <a:solidFill>
              <a:srgbClr val="00FFFF"/>
            </a:solidFill>
            <a:prstDash val="solid"/>
            <a:round/>
            <a:headEnd type="none" w="sm" len="sm"/>
            <a:tailEnd type="none" w="sm" len="sm"/>
          </a:ln>
        </p:spPr>
      </p:cxnSp>
      <p:cxnSp>
        <p:nvCxnSpPr>
          <p:cNvPr id="1406" name="Google Shape;1406;g2f3cebdff7e_0_29"/>
          <p:cNvCxnSpPr/>
          <p:nvPr/>
        </p:nvCxnSpPr>
        <p:spPr>
          <a:xfrm flipH="1">
            <a:off x="2030780" y="2238255"/>
            <a:ext cx="87670" cy="405365"/>
          </a:xfrm>
          <a:prstGeom prst="straightConnector1">
            <a:avLst/>
          </a:prstGeom>
          <a:noFill/>
          <a:ln w="28575" cap="flat" cmpd="sng">
            <a:solidFill>
              <a:srgbClr val="00FFFF"/>
            </a:solidFill>
            <a:prstDash val="solid"/>
            <a:round/>
            <a:headEnd type="none" w="sm" len="sm"/>
            <a:tailEnd type="none" w="sm" len="sm"/>
          </a:ln>
        </p:spPr>
      </p:cxnSp>
      <p:cxnSp>
        <p:nvCxnSpPr>
          <p:cNvPr id="1407" name="Google Shape;1407;g2f3cebdff7e_0_29"/>
          <p:cNvCxnSpPr/>
          <p:nvPr/>
        </p:nvCxnSpPr>
        <p:spPr>
          <a:xfrm flipH="1">
            <a:off x="2026950" y="2629100"/>
            <a:ext cx="581400" cy="1500"/>
          </a:xfrm>
          <a:prstGeom prst="straightConnector1">
            <a:avLst/>
          </a:prstGeom>
          <a:noFill/>
          <a:ln w="28575" cap="flat" cmpd="sng">
            <a:solidFill>
              <a:srgbClr val="00FFFF"/>
            </a:solidFill>
            <a:prstDash val="solid"/>
            <a:round/>
            <a:headEnd type="none" w="sm" len="sm"/>
            <a:tailEnd type="none" w="sm" len="sm"/>
          </a:ln>
        </p:spPr>
      </p:cxnSp>
      <p:cxnSp>
        <p:nvCxnSpPr>
          <p:cNvPr id="1408" name="Google Shape;1408;g2f3cebdff7e_0_29"/>
          <p:cNvCxnSpPr/>
          <p:nvPr/>
        </p:nvCxnSpPr>
        <p:spPr>
          <a:xfrm>
            <a:off x="2511735" y="2261222"/>
            <a:ext cx="88104" cy="378457"/>
          </a:xfrm>
          <a:prstGeom prst="straightConnector1">
            <a:avLst/>
          </a:prstGeom>
          <a:noFill/>
          <a:ln w="28575" cap="flat" cmpd="sng">
            <a:solidFill>
              <a:srgbClr val="00FFFF"/>
            </a:solidFill>
            <a:prstDash val="solid"/>
            <a:round/>
            <a:headEnd type="none" w="sm" len="sm"/>
            <a:tailEnd type="none" w="sm" len="sm"/>
          </a:ln>
        </p:spPr>
      </p:cxnSp>
      <p:cxnSp>
        <p:nvCxnSpPr>
          <p:cNvPr id="1409" name="Google Shape;1409;g2f3cebdff7e_0_29"/>
          <p:cNvCxnSpPr/>
          <p:nvPr/>
        </p:nvCxnSpPr>
        <p:spPr>
          <a:xfrm rot="10800000" flipH="1">
            <a:off x="2505117" y="1995137"/>
            <a:ext cx="206155" cy="282975"/>
          </a:xfrm>
          <a:prstGeom prst="straightConnector1">
            <a:avLst/>
          </a:prstGeom>
          <a:noFill/>
          <a:ln w="28575" cap="flat" cmpd="sng">
            <a:solidFill>
              <a:srgbClr val="00FFFF"/>
            </a:solidFill>
            <a:prstDash val="solid"/>
            <a:round/>
            <a:headEnd type="none" w="sm" len="sm"/>
            <a:tailEnd type="none" w="sm" len="sm"/>
          </a:ln>
        </p:spPr>
      </p:cxnSp>
      <p:cxnSp>
        <p:nvCxnSpPr>
          <p:cNvPr id="1410" name="Google Shape;1410;g2f3cebdff7e_0_29"/>
          <p:cNvCxnSpPr/>
          <p:nvPr/>
        </p:nvCxnSpPr>
        <p:spPr>
          <a:xfrm rot="10800000" flipH="1">
            <a:off x="2701976" y="1717009"/>
            <a:ext cx="817675" cy="286881"/>
          </a:xfrm>
          <a:prstGeom prst="straightConnector1">
            <a:avLst/>
          </a:prstGeom>
          <a:noFill/>
          <a:ln w="28575" cap="flat" cmpd="sng">
            <a:solidFill>
              <a:srgbClr val="00FFFF"/>
            </a:solidFill>
            <a:prstDash val="solid"/>
            <a:round/>
            <a:headEnd type="none" w="sm" len="sm"/>
            <a:tailEnd type="none" w="sm" len="sm"/>
          </a:ln>
        </p:spPr>
      </p:cxnSp>
      <p:cxnSp>
        <p:nvCxnSpPr>
          <p:cNvPr id="1411" name="Google Shape;1411;g2f3cebdff7e_0_29"/>
          <p:cNvCxnSpPr/>
          <p:nvPr/>
        </p:nvCxnSpPr>
        <p:spPr>
          <a:xfrm rot="10800000" flipH="1">
            <a:off x="3502906" y="1004148"/>
            <a:ext cx="259972" cy="725231"/>
          </a:xfrm>
          <a:prstGeom prst="straightConnector1">
            <a:avLst/>
          </a:prstGeom>
          <a:noFill/>
          <a:ln w="28575" cap="flat" cmpd="sng">
            <a:solidFill>
              <a:srgbClr val="00FFFF"/>
            </a:solidFill>
            <a:prstDash val="solid"/>
            <a:round/>
            <a:headEnd type="none" w="sm" len="sm"/>
            <a:tailEnd type="none" w="sm" len="sm"/>
          </a:ln>
        </p:spPr>
      </p:cxnSp>
      <p:cxnSp>
        <p:nvCxnSpPr>
          <p:cNvPr id="1412" name="Google Shape;1412;g2f3cebdff7e_0_29"/>
          <p:cNvCxnSpPr/>
          <p:nvPr/>
        </p:nvCxnSpPr>
        <p:spPr>
          <a:xfrm rot="10800000" flipH="1">
            <a:off x="1998736" y="2248471"/>
            <a:ext cx="84900" cy="374100"/>
          </a:xfrm>
          <a:prstGeom prst="straightConnector1">
            <a:avLst/>
          </a:prstGeom>
          <a:noFill/>
          <a:ln w="38100" cap="flat" cmpd="sng">
            <a:solidFill>
              <a:srgbClr val="FF0000"/>
            </a:solidFill>
            <a:prstDash val="solid"/>
            <a:round/>
            <a:headEnd type="none" w="sm" len="sm"/>
            <a:tailEnd type="none" w="sm" len="sm"/>
          </a:ln>
        </p:spPr>
      </p:cxnSp>
      <p:sp>
        <p:nvSpPr>
          <p:cNvPr id="1413" name="Google Shape;1413;g2f3cebdff7e_0_29"/>
          <p:cNvSpPr/>
          <p:nvPr/>
        </p:nvSpPr>
        <p:spPr>
          <a:xfrm rot="799042">
            <a:off x="1938560" y="2077097"/>
            <a:ext cx="307365" cy="321916"/>
          </a:xfrm>
          <a:prstGeom prst="ellipse">
            <a:avLst/>
          </a:prstGeom>
          <a:no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メイリオ" panose="020B0604030504040204" pitchFamily="50" charset="-128"/>
              <a:ea typeface="メイリオ" panose="020B0604030504040204" pitchFamily="50" charset="-128"/>
              <a:cs typeface="Calibri"/>
              <a:sym typeface="Calibri"/>
            </a:endParaRPr>
          </a:p>
        </p:txBody>
      </p:sp>
      <p:sp>
        <p:nvSpPr>
          <p:cNvPr id="1414" name="Google Shape;1414;g2f3cebdff7e_0_29"/>
          <p:cNvSpPr txBox="1"/>
          <p:nvPr/>
        </p:nvSpPr>
        <p:spPr>
          <a:xfrm>
            <a:off x="422375" y="2324825"/>
            <a:ext cx="1403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ラインとして</a:t>
            </a:r>
            <a:endParaRPr sz="1500" b="1" i="0" u="none" strike="noStrike" cap="none">
              <a:solidFill>
                <a:srgbClr val="FF0000"/>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1" i="0" u="none" strike="noStrike" cap="none">
                <a:solidFill>
                  <a:srgbClr val="FF0000"/>
                </a:solidFill>
                <a:latin typeface="メイリオ" panose="020B0604030504040204" pitchFamily="50" charset="-128"/>
                <a:ea typeface="メイリオ" panose="020B0604030504040204" pitchFamily="50" charset="-128"/>
                <a:sym typeface="Arial"/>
              </a:rPr>
              <a:t>　見える背面</a:t>
            </a:r>
            <a:endParaRPr sz="1400" b="1" i="0" u="none" strike="noStrike" cap="none">
              <a:solidFill>
                <a:srgbClr val="FF0000"/>
              </a:solidFill>
              <a:latin typeface="メイリオ" panose="020B0604030504040204" pitchFamily="50" charset="-128"/>
              <a:ea typeface="メイリオ" panose="020B0604030504040204" pitchFamily="50" charset="-128"/>
              <a:sym typeface="Arial"/>
            </a:endParaRPr>
          </a:p>
        </p:txBody>
      </p:sp>
      <p:sp>
        <p:nvSpPr>
          <p:cNvPr id="1415" name="Google Shape;1415;g2f3cebdff7e_0_29"/>
          <p:cNvSpPr txBox="1"/>
          <p:nvPr/>
        </p:nvSpPr>
        <p:spPr>
          <a:xfrm>
            <a:off x="1670950" y="982313"/>
            <a:ext cx="1341600" cy="585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300"/>
              <a:buFont typeface="Arial"/>
              <a:buNone/>
            </a:pPr>
            <a:r>
              <a:rPr lang="ja-JP" sz="1300" b="0" i="0" u="none" strike="noStrike" cap="none">
                <a:solidFill>
                  <a:schemeClr val="lt1"/>
                </a:solidFill>
                <a:latin typeface="メイリオ" panose="020B0604030504040204" pitchFamily="50" charset="-128"/>
                <a:ea typeface="メイリオ" panose="020B0604030504040204" pitchFamily="50" charset="-128"/>
                <a:cs typeface="Calibri"/>
                <a:sym typeface="Calibri"/>
              </a:rPr>
              <a:t>顔部分を上から見た図</a:t>
            </a:r>
            <a:endParaRPr sz="13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cxnSp>
        <p:nvCxnSpPr>
          <p:cNvPr id="1416" name="Google Shape;1416;g2f3cebdff7e_0_29"/>
          <p:cNvCxnSpPr>
            <a:stCxn id="1413" idx="4"/>
            <a:endCxn id="1393" idx="0"/>
          </p:cNvCxnSpPr>
          <p:nvPr/>
        </p:nvCxnSpPr>
        <p:spPr>
          <a:xfrm>
            <a:off x="2055167" y="2394685"/>
            <a:ext cx="315000" cy="782100"/>
          </a:xfrm>
          <a:prstGeom prst="straightConnector1">
            <a:avLst/>
          </a:prstGeom>
          <a:noFill/>
          <a:ln w="9525" cap="flat" cmpd="sng">
            <a:solidFill>
              <a:schemeClr val="lt1"/>
            </a:solidFill>
            <a:prstDash val="dot"/>
            <a:round/>
            <a:headEnd type="none" w="sm" len="sm"/>
            <a:tailEnd type="none" w="sm" len="sm"/>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g2f3cebdff7e_0_142"/>
          <p:cNvSpPr/>
          <p:nvPr/>
        </p:nvSpPr>
        <p:spPr>
          <a:xfrm>
            <a:off x="278350" y="747325"/>
            <a:ext cx="8639400" cy="37707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423" name="Google Shape;1423;g2f3cebdff7e_0_142"/>
          <p:cNvSpPr txBox="1">
            <a:spLocks noGrp="1"/>
          </p:cNvSpPr>
          <p:nvPr>
            <p:ph type="ctrTitle"/>
          </p:nvPr>
        </p:nvSpPr>
        <p:spPr>
          <a:xfrm>
            <a:off x="78738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背面法の制御テクニックまとめ</a:t>
            </a: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424" name="Google Shape;1424;g2f3cebdff7e_0_142"/>
          <p:cNvSpPr txBox="1"/>
          <p:nvPr/>
        </p:nvSpPr>
        <p:spPr>
          <a:xfrm>
            <a:off x="359724" y="835145"/>
            <a:ext cx="8420100" cy="355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背面法」などのアウトラインを描画するテクニックは多くの場合「自動的に」ラインを引いてくれる便利なものととらえられています。しかし、「自動的」に引かれたラインは、常にアーティストの思った通りの線になってくれるわけではありません。</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意図しない部分に線が出たり出なかったり。あるいは「この角度から見たときに線を出したい！」という時に線が出てくれなかったり。そのような線の見え方を</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「制御」</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して、</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意図したとおりの見た目</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を作れるようになって初めて、</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「表現」</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と呼べるものになるのではないかと考えています。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そして今回紹介した頂点カラーを用いた制御テクニックは、</a:t>
            </a:r>
            <a:r>
              <a:rPr lang="ja-JP" sz="1500">
                <a:solidFill>
                  <a:schemeClr val="lt1"/>
                </a:solidFill>
                <a:latin typeface="メイリオ" panose="020B0604030504040204" pitchFamily="50" charset="-128"/>
                <a:ea typeface="メイリオ" panose="020B0604030504040204" pitchFamily="50" charset="-128"/>
              </a:rPr>
              <a:t>モデラー</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が「背面法」の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特性を理解</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していて初めて可能となります。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500"/>
              <a:buFont typeface="Arial"/>
              <a:buNone/>
            </a:pP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　</a:t>
            </a:r>
            <a:r>
              <a:rPr lang="ja-JP" sz="1500">
                <a:solidFill>
                  <a:schemeClr val="lt1"/>
                </a:solidFill>
                <a:latin typeface="メイリオ" panose="020B0604030504040204" pitchFamily="50" charset="-128"/>
                <a:ea typeface="メイリオ" panose="020B0604030504040204" pitchFamily="50" charset="-128"/>
              </a:rPr>
              <a:t>モデラー</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仕組みを理解した上で調整</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をしていること、そしてシェーダーを作る人が</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最終的な表現の要求を理解</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していること。この</a:t>
            </a:r>
            <a:r>
              <a:rPr lang="ja-JP" sz="1500" b="1" i="0" u="none" strike="noStrike" cap="none">
                <a:solidFill>
                  <a:schemeClr val="lt1"/>
                </a:solidFill>
                <a:latin typeface="メイリオ" panose="020B0604030504040204" pitchFamily="50" charset="-128"/>
                <a:ea typeface="メイリオ" panose="020B0604030504040204" pitchFamily="50" charset="-128"/>
                <a:sym typeface="Arial"/>
              </a:rPr>
              <a:t>両方がそろうこと</a:t>
            </a:r>
            <a:r>
              <a:rPr lang="ja-JP" sz="1500" b="0" i="0" u="none" strike="noStrike" cap="none">
                <a:solidFill>
                  <a:schemeClr val="lt1"/>
                </a:solidFill>
                <a:latin typeface="メイリオ" panose="020B0604030504040204" pitchFamily="50" charset="-128"/>
                <a:ea typeface="メイリオ" panose="020B0604030504040204" pitchFamily="50" charset="-128"/>
                <a:sym typeface="Arial"/>
              </a:rPr>
              <a:t>で、より良いクオリティのビジュアルの追及が可能になります。</a:t>
            </a:r>
            <a:endParaRPr sz="15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g2f256d403d5_1_283"/>
          <p:cNvSpPr/>
          <p:nvPr/>
        </p:nvSpPr>
        <p:spPr>
          <a:xfrm>
            <a:off x="0" y="1859280"/>
            <a:ext cx="9144000" cy="1592700"/>
          </a:xfrm>
          <a:prstGeom prst="rect">
            <a:avLst/>
          </a:prstGeom>
          <a:solidFill>
            <a:schemeClr val="dk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sp>
        <p:nvSpPr>
          <p:cNvPr id="1430" name="Google Shape;1430;g2f256d403d5_1_283"/>
          <p:cNvSpPr txBox="1">
            <a:spLocks noGrp="1"/>
          </p:cNvSpPr>
          <p:nvPr>
            <p:ph type="ctrTitle"/>
          </p:nvPr>
        </p:nvSpPr>
        <p:spPr>
          <a:xfrm>
            <a:off x="685800" y="2104310"/>
            <a:ext cx="7772400" cy="1102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100"/>
              <a:buFont typeface="Arial"/>
              <a:buNone/>
            </a:pPr>
            <a:r>
              <a:rPr lang="ja-JP" sz="3700" b="1" dirty="0">
                <a:solidFill>
                  <a:srgbClr val="F2F2F2"/>
                </a:solidFill>
                <a:latin typeface="メイリオ" panose="020B0604030504040204" pitchFamily="50" charset="-128"/>
                <a:ea typeface="メイリオ" panose="020B0604030504040204" pitchFamily="50" charset="-128"/>
                <a:cs typeface="Arial"/>
                <a:sym typeface="Arial"/>
              </a:rPr>
              <a:t>この講演のまとめ</a:t>
            </a:r>
            <a:endParaRPr sz="3600" b="1" dirty="0">
              <a:solidFill>
                <a:srgbClr val="F2F2F2"/>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g2f256d403d5_1_289"/>
          <p:cNvSpPr/>
          <p:nvPr/>
        </p:nvSpPr>
        <p:spPr>
          <a:xfrm>
            <a:off x="450125" y="626350"/>
            <a:ext cx="8174700" cy="42306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メイリオ" panose="020B0604030504040204" pitchFamily="50" charset="-128"/>
              <a:ea typeface="メイリオ" panose="020B0604030504040204" pitchFamily="50" charset="-128"/>
              <a:cs typeface="Calibri"/>
              <a:sym typeface="Calibri"/>
            </a:endParaRPr>
          </a:p>
        </p:txBody>
      </p:sp>
      <p:sp>
        <p:nvSpPr>
          <p:cNvPr id="1437" name="Google Shape;1437;g2f256d403d5_1_289"/>
          <p:cNvSpPr txBox="1">
            <a:spLocks noGrp="1"/>
          </p:cNvSpPr>
          <p:nvPr>
            <p:ph type="ctrTitle"/>
          </p:nvPr>
        </p:nvSpPr>
        <p:spPr>
          <a:xfrm>
            <a:off x="7930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ct val="39285"/>
              <a:buFont typeface="Arial"/>
              <a:buNone/>
            </a:pPr>
            <a:r>
              <a:rPr lang="ja-JP" sz="2800">
                <a:solidFill>
                  <a:schemeClr val="lt1"/>
                </a:solidFill>
                <a:latin typeface="メイリオ" panose="020B0604030504040204" pitchFamily="50" charset="-128"/>
                <a:ea typeface="メイリオ" panose="020B0604030504040204" pitchFamily="50" charset="-128"/>
                <a:cs typeface="Arial"/>
                <a:sym typeface="Arial"/>
              </a:rPr>
              <a:t>この講演のまとめ</a:t>
            </a:r>
            <a:endParaRPr sz="2800">
              <a:solidFill>
                <a:schemeClr val="lt1"/>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dk1"/>
              </a:buClr>
              <a:buSzPct val="39285"/>
              <a:buFont typeface="Arial"/>
              <a:buNone/>
            </a:pPr>
            <a:endParaRPr sz="2800">
              <a:solidFill>
                <a:schemeClr val="lt1"/>
              </a:solidFill>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0"/>
              </a:spcBef>
              <a:spcAft>
                <a:spcPts val="0"/>
              </a:spcAft>
              <a:buClr>
                <a:schemeClr val="lt1"/>
              </a:buClr>
              <a:buSzPct val="100000"/>
              <a:buFont typeface="Arial"/>
              <a:buNone/>
            </a:pPr>
            <a:endParaRPr sz="280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438" name="Google Shape;1438;g2f256d403d5_1_289"/>
          <p:cNvSpPr txBox="1"/>
          <p:nvPr/>
        </p:nvSpPr>
        <p:spPr>
          <a:xfrm>
            <a:off x="502166" y="725195"/>
            <a:ext cx="8070600" cy="403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技法が発明されてから２０年以上がたちますが、「背面法」アウトラインは今もNPRビジュアルの最前線を支える手法として活用され続けています。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基本となる原理は</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わかってしまえばシンプル</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なものではありますが、それを</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効果的に表現に落とし込む</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には様々な</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工夫と応用が必要</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なことがわかっていただけたかと思います。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背面法を使って表現を行う</a:t>
            </a:r>
            <a:r>
              <a:rPr lang="ja-JP" sz="1600" b="1">
                <a:solidFill>
                  <a:schemeClr val="lt1"/>
                </a:solidFill>
                <a:latin typeface="メイリオ" panose="020B0604030504040204" pitchFamily="50" charset="-128"/>
                <a:ea typeface="メイリオ" panose="020B0604030504040204" pitchFamily="50" charset="-128"/>
              </a:rPr>
              <a:t>モデラー</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は、その技法の</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原理</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や実装の</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仕組み</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を知ることで、より</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効果的な運用</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ができるようになるかと思います。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また背面法のシェーダーを実装する</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テクニカルアーティストやプログラマー</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も、背面法を使って</a:t>
            </a:r>
            <a:r>
              <a:rPr lang="ja-JP" sz="1600">
                <a:solidFill>
                  <a:schemeClr val="lt1"/>
                </a:solidFill>
                <a:latin typeface="メイリオ" panose="020B0604030504040204" pitchFamily="50" charset="-128"/>
                <a:ea typeface="メイリオ" panose="020B0604030504040204" pitchFamily="50" charset="-128"/>
              </a:rPr>
              <a:t>モデラー</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がどのような表現を行いたいのかの</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勘所を知る</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ことで、より</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適切な実装</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が可能になると思います。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技法を</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使う側、実装する側</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、その</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双方</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が技法の根本原理と、そこから派生する様々な</a:t>
            </a:r>
            <a:r>
              <a:rPr lang="ja-JP" sz="1600" b="1" i="0" u="none" strike="noStrike" cap="none">
                <a:solidFill>
                  <a:schemeClr val="lt1"/>
                </a:solidFill>
                <a:latin typeface="メイリオ" panose="020B0604030504040204" pitchFamily="50" charset="-128"/>
                <a:ea typeface="メイリオ" panose="020B0604030504040204" pitchFamily="50" charset="-128"/>
                <a:sym typeface="Arial"/>
              </a:rPr>
              <a:t>制約や特性</a:t>
            </a: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を知っておくことは、最終的な表現のクオリティを高めるうえで大いに有益です。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a:solidFill>
                  <a:schemeClr val="lt1"/>
                </a:solidFill>
                <a:latin typeface="メイリオ" panose="020B0604030504040204" pitchFamily="50" charset="-128"/>
                <a:ea typeface="メイリオ" panose="020B0604030504040204" pitchFamily="50" charset="-128"/>
                <a:sym typeface="Arial"/>
              </a:rPr>
              <a:t>　このセッションがその一助になれば幸いです。</a:t>
            </a:r>
            <a:endParaRPr sz="1600" b="0" i="0" u="none" strike="noStrike" cap="none">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g2ec9c413ed9_0_7"/>
          <p:cNvSpPr txBox="1">
            <a:spLocks noGrp="1"/>
          </p:cNvSpPr>
          <p:nvPr>
            <p:ph type="ctrTitle"/>
          </p:nvPr>
        </p:nvSpPr>
        <p:spPr>
          <a:xfrm>
            <a:off x="887562"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Arial"/>
                <a:ea typeface="Arial"/>
                <a:cs typeface="Arial"/>
                <a:sym typeface="Arial"/>
              </a:rPr>
              <a:t>「輪郭線」があったら、なかったら</a:t>
            </a:r>
            <a:endParaRPr sz="2800">
              <a:solidFill>
                <a:schemeClr val="lt1"/>
              </a:solidFill>
              <a:latin typeface="Arial"/>
              <a:ea typeface="Arial"/>
              <a:cs typeface="Arial"/>
              <a:sym typeface="Arial"/>
            </a:endParaRPr>
          </a:p>
        </p:txBody>
      </p:sp>
      <p:pic>
        <p:nvPicPr>
          <p:cNvPr id="164" name="Google Shape;164;g2ec9c413ed9_0_7"/>
          <p:cNvPicPr preferRelativeResize="0"/>
          <p:nvPr/>
        </p:nvPicPr>
        <p:blipFill rotWithShape="1">
          <a:blip r:embed="rId3">
            <a:alphaModFix/>
          </a:blip>
          <a:srcRect/>
          <a:stretch/>
        </p:blipFill>
        <p:spPr>
          <a:xfrm>
            <a:off x="4653984" y="781675"/>
            <a:ext cx="4050758" cy="3348950"/>
          </a:xfrm>
          <a:prstGeom prst="rect">
            <a:avLst/>
          </a:prstGeom>
          <a:noFill/>
          <a:ln w="9525" cap="flat" cmpd="sng">
            <a:solidFill>
              <a:schemeClr val="dk1"/>
            </a:solidFill>
            <a:prstDash val="solid"/>
            <a:round/>
            <a:headEnd type="none" w="sm" len="sm"/>
            <a:tailEnd type="none" w="sm" len="sm"/>
          </a:ln>
        </p:spPr>
      </p:pic>
      <p:pic>
        <p:nvPicPr>
          <p:cNvPr id="165" name="Google Shape;165;g2ec9c413ed9_0_7"/>
          <p:cNvPicPr preferRelativeResize="0"/>
          <p:nvPr/>
        </p:nvPicPr>
        <p:blipFill rotWithShape="1">
          <a:blip r:embed="rId4">
            <a:alphaModFix/>
          </a:blip>
          <a:srcRect/>
          <a:stretch/>
        </p:blipFill>
        <p:spPr>
          <a:xfrm>
            <a:off x="463650" y="781676"/>
            <a:ext cx="4050758" cy="334895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2ec9c413ed9_0_17"/>
          <p:cNvPicPr preferRelativeResize="0"/>
          <p:nvPr/>
        </p:nvPicPr>
        <p:blipFill rotWithShape="1">
          <a:blip r:embed="rId3">
            <a:alphaModFix/>
          </a:blip>
          <a:srcRect/>
          <a:stretch/>
        </p:blipFill>
        <p:spPr>
          <a:xfrm>
            <a:off x="418825" y="2820922"/>
            <a:ext cx="3410925" cy="2221753"/>
          </a:xfrm>
          <a:prstGeom prst="rect">
            <a:avLst/>
          </a:prstGeom>
          <a:noFill/>
          <a:ln w="9525" cap="flat" cmpd="sng">
            <a:solidFill>
              <a:schemeClr val="dk1"/>
            </a:solidFill>
            <a:prstDash val="solid"/>
            <a:round/>
            <a:headEnd type="none" w="sm" len="sm"/>
            <a:tailEnd type="none" w="sm" len="sm"/>
          </a:ln>
        </p:spPr>
      </p:pic>
      <p:pic>
        <p:nvPicPr>
          <p:cNvPr id="172" name="Google Shape;172;g2ec9c413ed9_0_17"/>
          <p:cNvPicPr preferRelativeResize="0"/>
          <p:nvPr/>
        </p:nvPicPr>
        <p:blipFill rotWithShape="1">
          <a:blip r:embed="rId4">
            <a:alphaModFix/>
          </a:blip>
          <a:srcRect/>
          <a:stretch/>
        </p:blipFill>
        <p:spPr>
          <a:xfrm>
            <a:off x="418825" y="656600"/>
            <a:ext cx="3410925" cy="2221753"/>
          </a:xfrm>
          <a:prstGeom prst="rect">
            <a:avLst/>
          </a:prstGeom>
          <a:noFill/>
          <a:ln w="9525" cap="flat" cmpd="sng">
            <a:solidFill>
              <a:schemeClr val="dk1"/>
            </a:solidFill>
            <a:prstDash val="solid"/>
            <a:round/>
            <a:headEnd type="none" w="sm" len="sm"/>
            <a:tailEnd type="none" w="sm" len="sm"/>
          </a:ln>
        </p:spPr>
      </p:pic>
      <p:sp>
        <p:nvSpPr>
          <p:cNvPr id="173" name="Google Shape;173;g2ec9c413ed9_0_17"/>
          <p:cNvSpPr txBox="1">
            <a:spLocks noGrp="1"/>
          </p:cNvSpPr>
          <p:nvPr>
            <p:ph type="ctrTitle"/>
          </p:nvPr>
        </p:nvSpPr>
        <p:spPr>
          <a:xfrm>
            <a:off x="887537" y="18000"/>
            <a:ext cx="7368900" cy="576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lt1"/>
              </a:buClr>
              <a:buSzPts val="2800"/>
              <a:buFont typeface="Arial"/>
              <a:buNone/>
            </a:pPr>
            <a:r>
              <a:rPr lang="ja-JP" sz="2800">
                <a:solidFill>
                  <a:schemeClr val="lt1"/>
                </a:solidFill>
                <a:latin typeface="Arial"/>
                <a:ea typeface="Arial"/>
                <a:cs typeface="Arial"/>
                <a:sym typeface="Arial"/>
              </a:rPr>
              <a:t>輪郭線は「AとBの識別を助けるもの」</a:t>
            </a:r>
            <a:endParaRPr sz="2800">
              <a:solidFill>
                <a:schemeClr val="lt1"/>
              </a:solidFill>
              <a:latin typeface="Arial"/>
              <a:ea typeface="Arial"/>
              <a:cs typeface="Arial"/>
              <a:sym typeface="Arial"/>
            </a:endParaRPr>
          </a:p>
        </p:txBody>
      </p:sp>
      <p:sp>
        <p:nvSpPr>
          <p:cNvPr id="174" name="Google Shape;174;g2ec9c413ed9_0_17"/>
          <p:cNvSpPr/>
          <p:nvPr/>
        </p:nvSpPr>
        <p:spPr>
          <a:xfrm>
            <a:off x="4260475" y="1016225"/>
            <a:ext cx="4352700" cy="3859800"/>
          </a:xfrm>
          <a:prstGeom prst="rect">
            <a:avLst/>
          </a:prstGeom>
          <a:solidFill>
            <a:schemeClr val="dk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5" name="Google Shape;175;g2ec9c413ed9_0_17"/>
          <p:cNvSpPr txBox="1"/>
          <p:nvPr/>
        </p:nvSpPr>
        <p:spPr>
          <a:xfrm>
            <a:off x="4344924" y="1121843"/>
            <a:ext cx="4090200" cy="35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この例では、キャラクターと背景の間に輪郭線が存在することで、「</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この範囲はキャラクター</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この範囲は背景</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」というのを</a:t>
            </a:r>
            <a:r>
              <a:rPr lang="ja-JP" sz="1600" dirty="0">
                <a:solidFill>
                  <a:schemeClr val="lt1"/>
                </a:solidFill>
                <a:latin typeface="メイリオ" panose="020B0604030504040204" pitchFamily="50" charset="-128"/>
                <a:ea typeface="メイリオ" panose="020B0604030504040204" pitchFamily="50" charset="-128"/>
              </a:rPr>
              <a:t>より</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わかりやすく見る人に伝える効果が発生しています。</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キャラクターの右肩付近を見ると顕著ですが、衣服の白と背景の白とが</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混ざりあってしまうのを、輪郭線が防いで</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くれているのがわかると思います。</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　逆に言えば、人間の視覚には</a:t>
            </a:r>
            <a:r>
              <a:rPr lang="ja-JP" sz="1600" b="1" i="0" u="none" strike="noStrike" cap="none" dirty="0">
                <a:solidFill>
                  <a:schemeClr val="lt1"/>
                </a:solidFill>
                <a:latin typeface="メイリオ" panose="020B0604030504040204" pitchFamily="50" charset="-128"/>
                <a:ea typeface="メイリオ" panose="020B0604030504040204" pitchFamily="50" charset="-128"/>
                <a:sym typeface="Arial"/>
              </a:rPr>
              <a:t>「線」によってＡとＢを区別するという機能</a:t>
            </a:r>
            <a:r>
              <a:rPr lang="ja-JP" sz="1600" b="0" i="0" u="none" strike="noStrike" cap="none" dirty="0">
                <a:solidFill>
                  <a:schemeClr val="lt1"/>
                </a:solidFill>
                <a:latin typeface="メイリオ" panose="020B0604030504040204" pitchFamily="50" charset="-128"/>
                <a:ea typeface="メイリオ" panose="020B0604030504040204" pitchFamily="50" charset="-128"/>
                <a:sym typeface="Arial"/>
              </a:rPr>
              <a:t>が備わっているということができるでしょう。</a:t>
            </a:r>
            <a:endParaRPr sz="1600" b="0" i="0" u="none" strike="noStrike" cap="none" dirty="0">
              <a:solidFill>
                <a:schemeClr val="lt1"/>
              </a:solidFill>
              <a:latin typeface="メイリオ" panose="020B0604030504040204" pitchFamily="50" charset="-128"/>
              <a:ea typeface="メイリオ" panose="020B0604030504040204" pitchFamily="50" charset="-128"/>
              <a:sym typeface="Arial"/>
            </a:endParaRPr>
          </a:p>
        </p:txBody>
      </p:sp>
      <p:sp>
        <p:nvSpPr>
          <p:cNvPr id="176" name="Google Shape;176;g2ec9c413ed9_0_17"/>
          <p:cNvSpPr/>
          <p:nvPr/>
        </p:nvSpPr>
        <p:spPr>
          <a:xfrm>
            <a:off x="586600" y="1168637"/>
            <a:ext cx="1399800" cy="14061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77" name="Google Shape;177;g2ec9c413ed9_0_17"/>
          <p:cNvSpPr/>
          <p:nvPr/>
        </p:nvSpPr>
        <p:spPr>
          <a:xfrm>
            <a:off x="586600" y="3274770"/>
            <a:ext cx="1399800" cy="1406100"/>
          </a:xfrm>
          <a:prstGeom prst="ellipse">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TotalTime>
  <Words>7435</Words>
  <Application>Microsoft Office PowerPoint</Application>
  <PresentationFormat>画面に合わせる (16:9)</PresentationFormat>
  <Paragraphs>612</Paragraphs>
  <Slides>79</Slides>
  <Notes>79</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79</vt:i4>
      </vt:variant>
    </vt:vector>
  </HeadingPairs>
  <TitlesOfParts>
    <vt:vector size="84" baseType="lpstr">
      <vt:lpstr>メイリオ</vt:lpstr>
      <vt:lpstr>メイリオ</vt:lpstr>
      <vt:lpstr>Arial</vt:lpstr>
      <vt:lpstr>Calibri</vt:lpstr>
      <vt:lpstr>Office テーマ</vt:lpstr>
      <vt:lpstr>PowerPoint プレゼンテーション</vt:lpstr>
      <vt:lpstr>本日の講演について</vt:lpstr>
      <vt:lpstr>講演概要</vt:lpstr>
      <vt:lpstr>講演者プロフィール</vt:lpstr>
      <vt:lpstr>講演の流れ</vt:lpstr>
      <vt:lpstr>最初に</vt:lpstr>
      <vt:lpstr>そもそも輪郭線とは何か。その役割</vt:lpstr>
      <vt:lpstr>「輪郭線」があったら、なかったら</vt:lpstr>
      <vt:lpstr>輪郭線は「AとBの識別を助けるもの」</vt:lpstr>
      <vt:lpstr>どっちが目に飛び込んでくる？</vt:lpstr>
      <vt:lpstr>「輪郭線」ってそもそも何？</vt:lpstr>
      <vt:lpstr>まとめ</vt:lpstr>
      <vt:lpstr>主要な輪郭線手法の利点と弱点</vt:lpstr>
      <vt:lpstr>主要な輪郭線手法</vt:lpstr>
      <vt:lpstr>ポストプロセスアウトラインの概要</vt:lpstr>
      <vt:lpstr>背面法アウトラインの概要</vt:lpstr>
      <vt:lpstr>ギルティギアシリーズで背面法を選んだ理由</vt:lpstr>
      <vt:lpstr>背面法による輪郭線描画の理屈</vt:lpstr>
      <vt:lpstr>「背面法」の始まり</vt:lpstr>
      <vt:lpstr>「背面法」を理解するための基礎知識：表裏①</vt:lpstr>
      <vt:lpstr>「背面法」を理解するための基礎知識：表裏② </vt:lpstr>
      <vt:lpstr>「背面法」を理解するための基礎知識：表裏③</vt:lpstr>
      <vt:lpstr>「背面法」を理解するための基礎知識：表裏④ </vt:lpstr>
      <vt:lpstr>「背面法」を理解するための基礎知識：法線 </vt:lpstr>
      <vt:lpstr>「背面法」のための基礎知識：メッシュ複製</vt:lpstr>
      <vt:lpstr>「マルチパスシェーダー」による 背面法</vt:lpstr>
      <vt:lpstr>シェーダー基礎知識①</vt:lpstr>
      <vt:lpstr>シェーダー基礎知識②</vt:lpstr>
      <vt:lpstr>二つのメッシュで背面法</vt:lpstr>
      <vt:lpstr>マルチパスシェーダーの基本①</vt:lpstr>
      <vt:lpstr>マルチパスシェーダーの基本②</vt:lpstr>
      <vt:lpstr>マルチパスシェーダーのエンジンへの実装</vt:lpstr>
      <vt:lpstr>マルチパスシェーダーを扱える環境</vt:lpstr>
      <vt:lpstr>マルチパスシェーダーまとめ</vt:lpstr>
      <vt:lpstr>GGシリーズの背面法実装の工夫</vt:lpstr>
      <vt:lpstr>GGシリーズにおける背面法の実装の工夫 </vt:lpstr>
      <vt:lpstr>大前提：再限度の高いプレビューシェーダー</vt:lpstr>
      <vt:lpstr>大前提：再限度の高いプレビュー環境</vt:lpstr>
      <vt:lpstr>どんな構図でも安定した線の太さを実現する</vt:lpstr>
      <vt:lpstr>どんな構図でも安定した線の太さを実現する</vt:lpstr>
      <vt:lpstr>アップでもロングでも適切な太さ？</vt:lpstr>
      <vt:lpstr>もしカメラ距離によって太さを変えなかったら</vt:lpstr>
      <vt:lpstr>解決法：距離に比例して輪郭線の太さを変える</vt:lpstr>
      <vt:lpstr>ちょっと待て！距離だけじゃない！FOVも！ </vt:lpstr>
      <vt:lpstr>FOVによるズームインで発生する問題</vt:lpstr>
      <vt:lpstr>FOV問題への対策：三角関数で解決</vt:lpstr>
      <vt:lpstr>FOV問題解決</vt:lpstr>
      <vt:lpstr>頂点カラーで輪郭線の太さを調整できるように</vt:lpstr>
      <vt:lpstr>頂点カラーによる輪郭線の太さ調整 </vt:lpstr>
      <vt:lpstr>頂点カラーで輪郭線の太さを制御する</vt:lpstr>
      <vt:lpstr>部位毎の頂点カラーによる輪郭線の太さ調整</vt:lpstr>
      <vt:lpstr>背面メッシュを「奥」にずらせるようにする</vt:lpstr>
      <vt:lpstr>アウトラインの描画深度を調整できるようにする</vt:lpstr>
      <vt:lpstr>アウトラインメッシュを「奥」にずらす</vt:lpstr>
      <vt:lpstr>背面メッシュを「奥」にずらす処理</vt:lpstr>
      <vt:lpstr>ハードエッジ、カスタム法線の問題と解決法</vt:lpstr>
      <vt:lpstr>ハードエッジの問題</vt:lpstr>
      <vt:lpstr>カスタム法線の問題</vt:lpstr>
      <vt:lpstr>ハードエッジやカスタム法線の解決法</vt:lpstr>
      <vt:lpstr>「二つ目の法線」で解決された結果</vt:lpstr>
      <vt:lpstr>二つ目の法線？どうやって？</vt:lpstr>
      <vt:lpstr>なんでタンジェント？</vt:lpstr>
      <vt:lpstr>GGシリーズの背面法実装の要点まとめ</vt:lpstr>
      <vt:lpstr>GGシリーズにおける背面法の 制御テクニック</vt:lpstr>
      <vt:lpstr>背面法のポテンシャルを活かす「運用」  </vt:lpstr>
      <vt:lpstr>意図しない線が出ないようにする</vt:lpstr>
      <vt:lpstr>意図しない線が出ないようにする</vt:lpstr>
      <vt:lpstr>線を消す仕組み</vt:lpstr>
      <vt:lpstr>布の裏地がはみ出ないように「奥」にずらす</vt:lpstr>
      <vt:lpstr>意図して線を出すテクニック</vt:lpstr>
      <vt:lpstr>線が「浮いて」しまう問題</vt:lpstr>
      <vt:lpstr>線が「浮いてしまう」問題の解決法</vt:lpstr>
      <vt:lpstr>「背面を閉じる」技法の活用①　シワを閉じる</vt:lpstr>
      <vt:lpstr>「背面を閉じる」技法の活用②　筋肉の谷を閉じる</vt:lpstr>
      <vt:lpstr>「背面を閉じる」技法の活用③　開口部を閉じる</vt:lpstr>
      <vt:lpstr>「背面を閉じる」技法の活用④　 浅い角度で線を出す</vt:lpstr>
      <vt:lpstr>背面法の制御テクニックまとめ</vt:lpstr>
      <vt:lpstr>この講演のまとめ</vt:lpstr>
      <vt:lpstr>この講演のまとめ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本村 純也</dc:creator>
  <cp:lastModifiedBy>本村 純也</cp:lastModifiedBy>
  <cp:revision>2</cp:revision>
  <dcterms:created xsi:type="dcterms:W3CDTF">2018-08-16T03:03:51Z</dcterms:created>
  <dcterms:modified xsi:type="dcterms:W3CDTF">2024-08-26T11:32:38Z</dcterms:modified>
</cp:coreProperties>
</file>