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72" r:id="rId6"/>
    <p:sldId id="304" r:id="rId7"/>
    <p:sldId id="306" r:id="rId8"/>
    <p:sldId id="311" r:id="rId9"/>
    <p:sldId id="307" r:id="rId10"/>
    <p:sldId id="308" r:id="rId11"/>
    <p:sldId id="31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B3946B"/>
    <a:srgbClr val="8C2C2C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96" y="114"/>
      </p:cViewPr>
      <p:guideLst>
        <p:guide orient="horz" pos="215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C7FC-3CC8-4214-AAB7-B272A27C17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51CE-A8AC-4D3B-9A1F-4813FF819B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39C1-9380-4261-8626-06D21037FD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5DCD-43B4-443A-AEF0-1193313C17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5064760" y="1704975"/>
            <a:ext cx="2023110" cy="1724025"/>
          </a:xfrm>
          <a:custGeom>
            <a:avLst/>
            <a:gdLst>
              <a:gd name="connsiteX0" fmla="*/ 68531 w 399271"/>
              <a:gd name="connsiteY0" fmla="*/ 20364 h 535930"/>
              <a:gd name="connsiteX1" fmla="*/ 68531 w 399271"/>
              <a:gd name="connsiteY1" fmla="*/ 20364 h 535930"/>
              <a:gd name="connsiteX2" fmla="*/ 58803 w 399271"/>
              <a:gd name="connsiteY2" fmla="*/ 107913 h 535930"/>
              <a:gd name="connsiteX3" fmla="*/ 39348 w 399271"/>
              <a:gd name="connsiteY3" fmla="*/ 137096 h 535930"/>
              <a:gd name="connsiteX4" fmla="*/ 29620 w 399271"/>
              <a:gd name="connsiteY4" fmla="*/ 166279 h 535930"/>
              <a:gd name="connsiteX5" fmla="*/ 19893 w 399271"/>
              <a:gd name="connsiteY5" fmla="*/ 234372 h 535930"/>
              <a:gd name="connsiteX6" fmla="*/ 10165 w 399271"/>
              <a:gd name="connsiteY6" fmla="*/ 263555 h 535930"/>
              <a:gd name="connsiteX7" fmla="*/ 437 w 399271"/>
              <a:gd name="connsiteY7" fmla="*/ 312194 h 535930"/>
              <a:gd name="connsiteX8" fmla="*/ 29620 w 399271"/>
              <a:gd name="connsiteY8" fmla="*/ 477564 h 535930"/>
              <a:gd name="connsiteX9" fmla="*/ 58803 w 399271"/>
              <a:gd name="connsiteY9" fmla="*/ 497019 h 535930"/>
              <a:gd name="connsiteX10" fmla="*/ 78258 w 399271"/>
              <a:gd name="connsiteY10" fmla="*/ 516475 h 535930"/>
              <a:gd name="connsiteX11" fmla="*/ 136624 w 399271"/>
              <a:gd name="connsiteY11" fmla="*/ 535930 h 535930"/>
              <a:gd name="connsiteX12" fmla="*/ 233901 w 399271"/>
              <a:gd name="connsiteY12" fmla="*/ 526202 h 535930"/>
              <a:gd name="connsiteX13" fmla="*/ 263084 w 399271"/>
              <a:gd name="connsiteY13" fmla="*/ 506747 h 535930"/>
              <a:gd name="connsiteX14" fmla="*/ 301995 w 399271"/>
              <a:gd name="connsiteY14" fmla="*/ 487292 h 535930"/>
              <a:gd name="connsiteX15" fmla="*/ 370088 w 399271"/>
              <a:gd name="connsiteY15" fmla="*/ 409470 h 535930"/>
              <a:gd name="connsiteX16" fmla="*/ 379816 w 399271"/>
              <a:gd name="connsiteY16" fmla="*/ 370560 h 535930"/>
              <a:gd name="connsiteX17" fmla="*/ 399271 w 399271"/>
              <a:gd name="connsiteY17" fmla="*/ 312194 h 535930"/>
              <a:gd name="connsiteX18" fmla="*/ 379816 w 399271"/>
              <a:gd name="connsiteY18" fmla="*/ 107913 h 535930"/>
              <a:gd name="connsiteX19" fmla="*/ 350633 w 399271"/>
              <a:gd name="connsiteY19" fmla="*/ 49547 h 535930"/>
              <a:gd name="connsiteX20" fmla="*/ 321450 w 399271"/>
              <a:gd name="connsiteY20" fmla="*/ 20364 h 535930"/>
              <a:gd name="connsiteX21" fmla="*/ 272812 w 399271"/>
              <a:gd name="connsiteY21" fmla="*/ 10636 h 535930"/>
              <a:gd name="connsiteX22" fmla="*/ 243629 w 399271"/>
              <a:gd name="connsiteY22" fmla="*/ 909 h 535930"/>
              <a:gd name="connsiteX23" fmla="*/ 87986 w 399271"/>
              <a:gd name="connsiteY23" fmla="*/ 30092 h 535930"/>
              <a:gd name="connsiteX24" fmla="*/ 68531 w 399271"/>
              <a:gd name="connsiteY24" fmla="*/ 20364 h 53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9271" h="535930">
                <a:moveTo>
                  <a:pt x="68531" y="20364"/>
                </a:moveTo>
                <a:lnTo>
                  <a:pt x="68531" y="20364"/>
                </a:lnTo>
                <a:cubicBezTo>
                  <a:pt x="65288" y="49547"/>
                  <a:pt x="65924" y="79427"/>
                  <a:pt x="58803" y="107913"/>
                </a:cubicBezTo>
                <a:cubicBezTo>
                  <a:pt x="55967" y="119255"/>
                  <a:pt x="44576" y="126639"/>
                  <a:pt x="39348" y="137096"/>
                </a:cubicBezTo>
                <a:cubicBezTo>
                  <a:pt x="34762" y="146267"/>
                  <a:pt x="32863" y="156551"/>
                  <a:pt x="29620" y="166279"/>
                </a:cubicBezTo>
                <a:cubicBezTo>
                  <a:pt x="26378" y="188977"/>
                  <a:pt x="24390" y="211889"/>
                  <a:pt x="19893" y="234372"/>
                </a:cubicBezTo>
                <a:cubicBezTo>
                  <a:pt x="17882" y="244427"/>
                  <a:pt x="12652" y="253607"/>
                  <a:pt x="10165" y="263555"/>
                </a:cubicBezTo>
                <a:cubicBezTo>
                  <a:pt x="6155" y="279595"/>
                  <a:pt x="3680" y="295981"/>
                  <a:pt x="437" y="312194"/>
                </a:cubicBezTo>
                <a:cubicBezTo>
                  <a:pt x="4305" y="366341"/>
                  <a:pt x="-13360" y="434584"/>
                  <a:pt x="29620" y="477564"/>
                </a:cubicBezTo>
                <a:cubicBezTo>
                  <a:pt x="37887" y="485831"/>
                  <a:pt x="49674" y="489716"/>
                  <a:pt x="58803" y="497019"/>
                </a:cubicBezTo>
                <a:cubicBezTo>
                  <a:pt x="65965" y="502748"/>
                  <a:pt x="70055" y="512373"/>
                  <a:pt x="78258" y="516475"/>
                </a:cubicBezTo>
                <a:cubicBezTo>
                  <a:pt x="96601" y="525646"/>
                  <a:pt x="136624" y="535930"/>
                  <a:pt x="136624" y="535930"/>
                </a:cubicBezTo>
                <a:cubicBezTo>
                  <a:pt x="169050" y="532687"/>
                  <a:pt x="202148" y="533530"/>
                  <a:pt x="233901" y="526202"/>
                </a:cubicBezTo>
                <a:cubicBezTo>
                  <a:pt x="245293" y="523573"/>
                  <a:pt x="252933" y="512547"/>
                  <a:pt x="263084" y="506747"/>
                </a:cubicBezTo>
                <a:cubicBezTo>
                  <a:pt x="275675" y="499553"/>
                  <a:pt x="289025" y="493777"/>
                  <a:pt x="301995" y="487292"/>
                </a:cubicBezTo>
                <a:cubicBezTo>
                  <a:pt x="358900" y="430386"/>
                  <a:pt x="337915" y="457731"/>
                  <a:pt x="370088" y="409470"/>
                </a:cubicBezTo>
                <a:cubicBezTo>
                  <a:pt x="373331" y="396500"/>
                  <a:pt x="375974" y="383365"/>
                  <a:pt x="379816" y="370560"/>
                </a:cubicBezTo>
                <a:cubicBezTo>
                  <a:pt x="385709" y="350917"/>
                  <a:pt x="399271" y="312194"/>
                  <a:pt x="399271" y="312194"/>
                </a:cubicBezTo>
                <a:cubicBezTo>
                  <a:pt x="392295" y="193597"/>
                  <a:pt x="402081" y="185837"/>
                  <a:pt x="379816" y="107913"/>
                </a:cubicBezTo>
                <a:cubicBezTo>
                  <a:pt x="372186" y="81209"/>
                  <a:pt x="369168" y="71790"/>
                  <a:pt x="350633" y="49547"/>
                </a:cubicBezTo>
                <a:cubicBezTo>
                  <a:pt x="341826" y="38979"/>
                  <a:pt x="333755" y="26516"/>
                  <a:pt x="321450" y="20364"/>
                </a:cubicBezTo>
                <a:cubicBezTo>
                  <a:pt x="306662" y="12970"/>
                  <a:pt x="288852" y="14646"/>
                  <a:pt x="272812" y="10636"/>
                </a:cubicBezTo>
                <a:cubicBezTo>
                  <a:pt x="262864" y="8149"/>
                  <a:pt x="253357" y="4151"/>
                  <a:pt x="243629" y="909"/>
                </a:cubicBezTo>
                <a:cubicBezTo>
                  <a:pt x="98279" y="11290"/>
                  <a:pt x="139625" y="-21547"/>
                  <a:pt x="87986" y="30092"/>
                </a:cubicBezTo>
                <a:lnTo>
                  <a:pt x="68531" y="20364"/>
                </a:lnTo>
                <a:close/>
              </a:path>
            </a:pathLst>
          </a:custGeom>
          <a:solidFill>
            <a:srgbClr val="8C2C2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74315" y="2372995"/>
            <a:ext cx="7061200" cy="153098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r>
              <a:rPr lang="zh-CN" altLang="en-US" sz="88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装修设计需求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3140" y="4139565"/>
            <a:ext cx="5542915" cy="64516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- </a:t>
            </a:r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圆子在家</a:t>
            </a: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 -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+mn-ea"/>
              </a:rPr>
              <a:t>2023年9月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等线 Light" panose="02010600030101010101" charset="-122"/>
              <a:ea typeface="等线 Light" panose="02010600030101010101" charset="-122"/>
              <a:cs typeface="等线 Light" panose="02010600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和润雅庭二期-一层彩平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3815" t="3546" r="27226" b="4111"/>
          <a:stretch>
            <a:fillRect/>
          </a:stretch>
        </p:blipFill>
        <p:spPr>
          <a:xfrm>
            <a:off x="6884035" y="73660"/>
            <a:ext cx="5087620" cy="678434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4620895"/>
            <a:ext cx="7239000" cy="1656080"/>
          </a:xfrm>
          <a:prstGeom prst="rect">
            <a:avLst/>
          </a:prstGeom>
          <a:solidFill>
            <a:srgbClr val="8C2C2C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38690" y="4969510"/>
            <a:ext cx="1704975" cy="4629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房子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原始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结构图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等线" panose="02010600030101010101" charset="-122"/>
              <a:ea typeface="等线" panose="0201060003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1147981" y="59699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基础信息</a:t>
            </a:r>
            <a:endParaRPr lang="zh-CN" altLang="en-US" sz="3200" dirty="0" smtClean="0">
              <a:solidFill>
                <a:schemeClr val="bg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8635" y="1110615"/>
            <a:ext cx="5405120" cy="340169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285750" lvl="0" indent="-285750" algn="l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居住人数：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人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，也许会有朋友留宿</a:t>
            </a:r>
            <a:endParaRPr lang="zh-CN" altLang="en-US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  <a:p>
            <a:pPr marL="285750" lvl="0" indent="-285750" algn="l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房屋情况：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建筑面积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9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5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m²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，套内面积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70m²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左右</a:t>
            </a:r>
            <a:endParaRPr lang="zh-CN" altLang="en-US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  <a:p>
            <a:pPr marL="285750" lvl="0" indent="-285750" algn="l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装修预算：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全屋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10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万</a:t>
            </a:r>
            <a:endParaRPr lang="zh-CN" altLang="en-US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  <a:p>
            <a:pPr marL="285750" lvl="0" indent="-285750" algn="l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居住年限：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10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年以上</a:t>
            </a:r>
            <a:endParaRPr lang="zh-CN" altLang="en-US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  <a:p>
            <a:pPr marL="285750" lvl="0" indent="-285750" algn="l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计划动工：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2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023年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1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0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月</a:t>
            </a:r>
            <a:endParaRPr lang="zh-CN" altLang="en-US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  <a:p>
            <a:pPr marL="285750" lvl="0" indent="-285750" algn="l">
              <a:lnSpc>
                <a:spcPct val="20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对新房结构不满意的地方：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809625" y="4779645"/>
            <a:ext cx="6074410" cy="133794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1.</a:t>
            </a:r>
            <a:r>
              <a:rPr lang="en-US" altLang="zh-CN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客餐厅采光差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房梁比较多，层高低，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感觉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拥挤压抑。</a:t>
            </a:r>
            <a:endParaRPr lang="zh-CN" altLang="en-US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2.</a:t>
            </a:r>
            <a:r>
              <a:rPr lang="en-US" altLang="zh-CN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 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没有玄关储物区域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，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厨房到客厅的动线不顺滑。</a:t>
            </a:r>
            <a:endParaRPr lang="zh-CN" altLang="en-US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3</a:t>
            </a:r>
            <a:r>
              <a:rPr lang="en-US" altLang="zh-CN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. </a:t>
            </a:r>
            <a:r>
              <a:rPr lang="zh-CN" altLang="en-US" dirty="0">
                <a:solidFill>
                  <a:schemeClr val="bg1"/>
                </a:solidFill>
                <a:ea typeface="+mn-lt"/>
                <a:cs typeface="+mn-lt"/>
                <a:sym typeface="+mn-ea"/>
              </a:rPr>
              <a:t>刀把户型，走廊利用率底，个别房间过于下场</a:t>
            </a:r>
            <a:endParaRPr lang="zh-CN" altLang="en-US" dirty="0">
              <a:solidFill>
                <a:schemeClr val="bg1"/>
              </a:solidFill>
              <a:ea typeface="+mn-lt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/>
      <p:bldP spid="19" grpId="0"/>
      <p:bldP spid="13" grpId="0"/>
      <p:bldP spid="13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379345" y="-213360"/>
            <a:ext cx="8251190" cy="1978660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33705" y="1585595"/>
            <a:ext cx="11443970" cy="4671060"/>
            <a:chOff x="682" y="2312"/>
            <a:chExt cx="18022" cy="7356"/>
          </a:xfrm>
        </p:grpSpPr>
        <p:grpSp>
          <p:nvGrpSpPr>
            <p:cNvPr id="2" name="组合 1"/>
            <p:cNvGrpSpPr/>
            <p:nvPr/>
          </p:nvGrpSpPr>
          <p:grpSpPr>
            <a:xfrm>
              <a:off x="682" y="2312"/>
              <a:ext cx="5717" cy="7356"/>
              <a:chOff x="2305" y="2660"/>
              <a:chExt cx="5717" cy="7356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2305" y="2660"/>
                <a:ext cx="1063" cy="2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风格</a:t>
                </a:r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偏好</a:t>
                </a:r>
                <a:endPara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3368" y="3533"/>
                <a:ext cx="0" cy="4259"/>
              </a:xfrm>
              <a:prstGeom prst="line">
                <a:avLst/>
              </a:prstGeom>
              <a:ln w="12700">
                <a:solidFill>
                  <a:srgbClr val="B39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/>
              <p:cNvSpPr/>
              <p:nvPr/>
            </p:nvSpPr>
            <p:spPr>
              <a:xfrm>
                <a:off x="3605" y="3426"/>
                <a:ext cx="4417" cy="6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风格偏好：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喜欢轻法式，可以混一点奶油风或者新中式。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色调偏好：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淡雅，温柔。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墙面材质：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喜欢乳胶漆，不喜欢墙布或墙纸。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灯光偏好：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光源要可调节，吊灯搭配辅助光源。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吊顶风格：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简单的吊顶，有法式灯盘和石膏线条。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地面材质：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全屋通铺木纹砖人字拼或鱼骨拼，或柔光砖大砖通铺。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特殊需求：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门洞都要正二分之一圆拱形，想要有个墙面做玻璃砖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=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834" y="2312"/>
              <a:ext cx="5717" cy="6677"/>
              <a:chOff x="2305" y="2660"/>
              <a:chExt cx="5717" cy="6677"/>
            </a:xfrm>
          </p:grpSpPr>
          <p:sp>
            <p:nvSpPr>
              <p:cNvPr id="20" name="文本框 19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05" y="2660"/>
                <a:ext cx="1063" cy="2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整体</a:t>
                </a:r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布局</a:t>
                </a:r>
                <a:endPara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cxnSp>
            <p:nvCxnSpPr>
              <p:cNvPr id="21" name="直接连接符 20"/>
              <p:cNvCxnSpPr/>
              <p:nvPr>
                <p:custDataLst>
                  <p:tags r:id="rId3"/>
                </p:custDataLst>
              </p:nvPr>
            </p:nvCxnSpPr>
            <p:spPr>
              <a:xfrm>
                <a:off x="3368" y="3533"/>
                <a:ext cx="0" cy="4259"/>
              </a:xfrm>
              <a:prstGeom prst="line">
                <a:avLst/>
              </a:prstGeom>
              <a:ln w="12700">
                <a:solidFill>
                  <a:srgbClr val="B39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>
                <p:custDataLst>
                  <p:tags r:id="rId4"/>
                </p:custDataLst>
              </p:nvPr>
            </p:nvSpPr>
            <p:spPr>
              <a:xfrm>
                <a:off x="3605" y="3426"/>
                <a:ext cx="4417" cy="5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整体：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收纳需要分区，且收纳空间要充足，整体空间要显大。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玄关：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需要有足够收纳鞋子及零散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物品的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柜子。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厨房：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开放式厨房。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客餐厅：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灯光需要一些设计。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卧室：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主卧要有充足的收纳空间。次卧改成功能房，能兼具工作学习与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娱乐。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卫生间：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+mn-ea"/>
                  </a:rPr>
                  <a:t>1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+mn-ea"/>
                  </a:rPr>
                  <a:t>个卫生间，干湿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+mn-ea"/>
                  </a:rPr>
                  <a:t>分离。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endParaRPr>
              </a:p>
              <a:p>
                <a:pPr lvl="0"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阳台：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要分开洗衣区和休闲区。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2987" y="2312"/>
              <a:ext cx="5717" cy="6508"/>
              <a:chOff x="2305" y="2660"/>
              <a:chExt cx="5717" cy="6508"/>
            </a:xfrm>
          </p:grpSpPr>
          <p:sp>
            <p:nvSpPr>
              <p:cNvPr id="24" name="文本框 2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305" y="2660"/>
                <a:ext cx="1063" cy="2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家电</a:t>
                </a:r>
                <a:r>
                  <a:rPr lang="zh-CN" altLang="en-US" sz="3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需求</a:t>
                </a:r>
                <a:endPara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cxnSp>
            <p:nvCxnSpPr>
              <p:cNvPr id="25" name="直接连接符 24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3368" y="3533"/>
                <a:ext cx="0" cy="4259"/>
              </a:xfrm>
              <a:prstGeom prst="line">
                <a:avLst/>
              </a:prstGeom>
              <a:ln w="12700">
                <a:solidFill>
                  <a:srgbClr val="B394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/>
              <p:cNvSpPr/>
              <p:nvPr>
                <p:custDataLst>
                  <p:tags r:id="rId7"/>
                </p:custDataLst>
              </p:nvPr>
            </p:nvSpPr>
            <p:spPr>
              <a:xfrm>
                <a:off x="3605" y="3426"/>
                <a:ext cx="4417" cy="5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确定安装的：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风管机，卫生间风暖，洗衣机，烘干机，扫地机器人，前置净水，全屋净水，饮水机，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+mn-ea"/>
                  </a:rPr>
                  <a:t>全屋WiFi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，洗碗机，全屋智能，地暖，燃气热水器，淋浴，智能马桶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考虑安装的：</a:t>
                </a:r>
                <a:r>
                  <a: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PingFang SC"/>
                    <a:sym typeface="+mn-ea"/>
                  </a:rPr>
                  <a:t>蒸烤箱，新风系统，浴缸，投影，零嵌或全嵌冰箱，壁炉，晴空灯，隐形晾衣架，小厨宝，垃圾处理器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PingFang SC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762125" y="-203835"/>
            <a:ext cx="8667750" cy="19786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客餐厅设计需求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0">
            <a:off x="568960" y="1585595"/>
            <a:ext cx="11130915" cy="4779010"/>
            <a:chOff x="2305" y="2660"/>
            <a:chExt cx="17529" cy="7526"/>
          </a:xfrm>
        </p:grpSpPr>
        <p:sp>
          <p:nvSpPr>
            <p:cNvPr id="3" name="文本框 2"/>
            <p:cNvSpPr txBox="1"/>
            <p:nvPr/>
          </p:nvSpPr>
          <p:spPr>
            <a:xfrm>
              <a:off x="2305" y="2660"/>
              <a:ext cx="1063" cy="48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客餐厅</a:t>
              </a:r>
              <a:r>
                <a:rPr lang="en-US" altLang="zh-CN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· 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一体</a:t>
              </a:r>
              <a:endPara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368" y="3533"/>
              <a:ext cx="0" cy="4259"/>
            </a:xfrm>
            <a:prstGeom prst="line">
              <a:avLst/>
            </a:prstGeom>
            <a:ln w="12700">
              <a:solidFill>
                <a:srgbClr val="B39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3605" y="3426"/>
              <a:ext cx="16229" cy="6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家具</a:t>
              </a: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 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一个沙发，餐桌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/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岛台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大部分时间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人吃饭，偶尔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4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-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6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人聚餐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电视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/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投影，风管机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收纳及其他需求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进门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要有一面玄关柜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满足所有鞋子及部分杂物的收纳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要能挂部位外衣，有台面可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随手放钥匙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及全屋智能控制面板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不要茶几，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保持客厅空间的宽阔，方便日常运动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3.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电视背景墙最好不要做整墙柜体，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可以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接受没有电视背景墙，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如果有合理收纳方案，也可以接受。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4.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走廊门洞做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正半圆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拱形双开门。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</p:txBody>
        </p:sp>
      </p:grp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544060" y="2952750"/>
            <a:ext cx="7647940" cy="952500"/>
          </a:xfrm>
          <a:prstGeom prst="rect">
            <a:avLst/>
          </a:prstGeom>
          <a:solidFill>
            <a:srgbClr val="8C2C2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微信截图_20230928191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35" y="1584960"/>
            <a:ext cx="2418080" cy="3259455"/>
          </a:xfrm>
          <a:prstGeom prst="rect">
            <a:avLst/>
          </a:prstGeom>
        </p:spPr>
      </p:pic>
      <p:pic>
        <p:nvPicPr>
          <p:cNvPr id="9" name="图片 8" descr="微信截图_20230928191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15" y="1592580"/>
            <a:ext cx="2549525" cy="3252470"/>
          </a:xfrm>
          <a:prstGeom prst="rect">
            <a:avLst/>
          </a:prstGeom>
        </p:spPr>
      </p:pic>
      <p:pic>
        <p:nvPicPr>
          <p:cNvPr id="11" name="图片 10" descr="微信截图_202309281916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740" y="1591945"/>
            <a:ext cx="2461260" cy="3253105"/>
          </a:xfrm>
          <a:prstGeom prst="rect">
            <a:avLst/>
          </a:prstGeom>
        </p:spPr>
      </p:pic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379345" y="-213360"/>
            <a:ext cx="8251190" cy="19786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厨房设计需求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0">
            <a:off x="568960" y="1585595"/>
            <a:ext cx="11130915" cy="5102225"/>
            <a:chOff x="2305" y="2660"/>
            <a:chExt cx="17529" cy="8035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2305" y="2660"/>
              <a:ext cx="1063" cy="57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厨房</a:t>
              </a:r>
              <a:r>
                <a:rPr lang="en-US" altLang="zh-CN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· 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开放式</a:t>
              </a:r>
              <a:endPara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3368" y="3533"/>
              <a:ext cx="0" cy="4259"/>
            </a:xfrm>
            <a:prstGeom prst="line">
              <a:avLst/>
            </a:prstGeom>
            <a:ln w="12700">
              <a:solidFill>
                <a:srgbClr val="B39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3605" y="3426"/>
              <a:ext cx="16229" cy="7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大家电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冰箱，油烟机灶台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过滤器，净水器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洗碗机，直饮机，蒸烤箱（待定），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垃圾处理器（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待定）。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小家电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电饭煲，空气炸锅，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破壁机，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豆浆机，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咖啡机，多功能锅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收纳及其他需求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要留足够多的收纳空间，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要有零食储物的空间，考虑做一个餐边柜。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灯光要明亮，插座要预留够，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台面要高低台的。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3.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墙面和台面要用好打理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不发黄、发污的材质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处女座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有洁癖，非常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讨厌油腻。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4.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开放式厨房要有直饮机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4544060" y="2952750"/>
            <a:ext cx="7647940" cy="952500"/>
          </a:xfrm>
          <a:prstGeom prst="rect">
            <a:avLst/>
          </a:prstGeom>
          <a:solidFill>
            <a:srgbClr val="8C2C2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微信截图_202309281919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555" y="1765300"/>
            <a:ext cx="2417445" cy="3260090"/>
          </a:xfrm>
          <a:prstGeom prst="rect">
            <a:avLst/>
          </a:prstGeom>
        </p:spPr>
      </p:pic>
      <p:pic>
        <p:nvPicPr>
          <p:cNvPr id="17" name="图片 16" descr="微信截图_20230928192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935" y="1765300"/>
            <a:ext cx="2389505" cy="3262630"/>
          </a:xfrm>
          <a:prstGeom prst="rect">
            <a:avLst/>
          </a:prstGeom>
        </p:spPr>
      </p:pic>
      <p:pic>
        <p:nvPicPr>
          <p:cNvPr id="18" name="图片 17" descr="微信截图_202309281928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440" y="1765300"/>
            <a:ext cx="2473960" cy="3259455"/>
          </a:xfrm>
          <a:prstGeom prst="rect">
            <a:avLst/>
          </a:prstGeom>
        </p:spPr>
      </p:pic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62125" y="-203835"/>
            <a:ext cx="8667750" cy="19786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卫生间设计需求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0">
            <a:off x="568960" y="1585595"/>
            <a:ext cx="11130915" cy="4455795"/>
            <a:chOff x="2305" y="2660"/>
            <a:chExt cx="17529" cy="7017"/>
          </a:xfrm>
        </p:grpSpPr>
        <p:sp>
          <p:nvSpPr>
            <p:cNvPr id="3" name="文本框 2"/>
            <p:cNvSpPr txBox="1"/>
            <p:nvPr/>
          </p:nvSpPr>
          <p:spPr>
            <a:xfrm>
              <a:off x="2305" y="2660"/>
              <a:ext cx="1063" cy="67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卫生间</a:t>
              </a:r>
              <a:r>
                <a:rPr lang="en-US" altLang="zh-CN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· 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干湿分离</a:t>
              </a:r>
              <a:endPara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368" y="3533"/>
              <a:ext cx="0" cy="4259"/>
            </a:xfrm>
            <a:prstGeom prst="line">
              <a:avLst/>
            </a:prstGeom>
            <a:ln w="12700">
              <a:solidFill>
                <a:srgbClr val="B39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3605" y="3426"/>
              <a:ext cx="16229" cy="62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智能马桶，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淋浴房，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浴缸，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暖风机，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带灯镜柜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，恒温花洒，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扫地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机器人。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收纳及其他需求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洗手池用台下盆，需要墙排水，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干湿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 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 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分离，台盆下放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扫地机器人。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要有浴缸的位置。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3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收纳要充足，要有能够收纳护肤品及化妆品的地方，洗手台既梳妆台。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4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色彩清新好看，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可以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有部分小花砖点缀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</p:txBody>
        </p:sp>
      </p:grp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544060" y="2952750"/>
            <a:ext cx="7647940" cy="952500"/>
          </a:xfrm>
          <a:prstGeom prst="rect">
            <a:avLst/>
          </a:prstGeom>
          <a:solidFill>
            <a:srgbClr val="8C2C2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微信截图_20230928200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45" y="1774825"/>
            <a:ext cx="2459355" cy="3258820"/>
          </a:xfrm>
          <a:prstGeom prst="rect">
            <a:avLst/>
          </a:prstGeom>
        </p:spPr>
      </p:pic>
      <p:pic>
        <p:nvPicPr>
          <p:cNvPr id="17" name="图片 16" descr="微信截图_202309281958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95" y="1774825"/>
            <a:ext cx="2444750" cy="3253105"/>
          </a:xfrm>
          <a:prstGeom prst="rect">
            <a:avLst/>
          </a:prstGeom>
        </p:spPr>
      </p:pic>
      <p:pic>
        <p:nvPicPr>
          <p:cNvPr id="18" name="图片 17" descr="微信截图_202309281957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40" y="1774825"/>
            <a:ext cx="2383155" cy="3258820"/>
          </a:xfrm>
          <a:prstGeom prst="rect">
            <a:avLst/>
          </a:prstGeom>
        </p:spPr>
      </p:pic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6" grpId="0" bldLvl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379345" y="-213360"/>
            <a:ext cx="8251190" cy="19786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卧室设计需求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0">
            <a:off x="568960" y="1585595"/>
            <a:ext cx="11130915" cy="4281805"/>
            <a:chOff x="2305" y="2660"/>
            <a:chExt cx="17529" cy="6743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2305" y="2660"/>
              <a:ext cx="1063" cy="6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主卧</a:t>
              </a:r>
              <a:r>
                <a:rPr lang="en-US" altLang="zh-CN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· 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收纳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充足</a:t>
              </a:r>
              <a:endPara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3368" y="3533"/>
              <a:ext cx="0" cy="4259"/>
            </a:xfrm>
            <a:prstGeom prst="line">
              <a:avLst/>
            </a:prstGeom>
            <a:ln w="12700">
              <a:solidFill>
                <a:srgbClr val="B39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3605" y="3426"/>
              <a:ext cx="16229" cy="523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家具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大衣柜，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1.8m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双人床，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个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床头柜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壁挂空调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收纳及其他需求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</a:t>
              </a: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有足够的收纳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空间。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灯具要有设计感，灯光要温馨。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3.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法式线条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装饰。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544060" y="2952750"/>
            <a:ext cx="7647940" cy="952500"/>
          </a:xfrm>
          <a:prstGeom prst="rect">
            <a:avLst/>
          </a:prstGeom>
          <a:solidFill>
            <a:srgbClr val="8C2C2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微信截图_202309281936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3440" y="1774825"/>
            <a:ext cx="2448560" cy="3259455"/>
          </a:xfrm>
          <a:prstGeom prst="rect">
            <a:avLst/>
          </a:prstGeom>
        </p:spPr>
      </p:pic>
      <p:pic>
        <p:nvPicPr>
          <p:cNvPr id="10" name="图片 9" descr="微信截图_202309281938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765" y="1774825"/>
            <a:ext cx="2479675" cy="3259455"/>
          </a:xfrm>
          <a:prstGeom prst="rect">
            <a:avLst/>
          </a:prstGeom>
        </p:spPr>
      </p:pic>
      <p:pic>
        <p:nvPicPr>
          <p:cNvPr id="12" name="图片 11" descr="微信截图_202309281940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695" y="1774825"/>
            <a:ext cx="2465070" cy="3252470"/>
          </a:xfrm>
          <a:prstGeom prst="rect">
            <a:avLst/>
          </a:prstGeom>
        </p:spPr>
      </p:pic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379345" y="-213360"/>
            <a:ext cx="8251190" cy="19786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书房设计需求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0">
            <a:off x="568960" y="1585595"/>
            <a:ext cx="11130915" cy="4525010"/>
            <a:chOff x="2305" y="2660"/>
            <a:chExt cx="17529" cy="712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2305" y="2660"/>
              <a:ext cx="1063" cy="71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书房</a:t>
              </a:r>
              <a:r>
                <a:rPr lang="en-US" altLang="zh-CN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· 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工作与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娱乐</a:t>
              </a:r>
              <a:endPara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3368" y="3533"/>
              <a:ext cx="0" cy="4259"/>
            </a:xfrm>
            <a:prstGeom prst="line">
              <a:avLst/>
            </a:prstGeom>
            <a:ln w="12700">
              <a:solidFill>
                <a:srgbClr val="B39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3605" y="3426"/>
              <a:ext cx="16229" cy="625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家具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地台或榻榻米，书柜，书桌，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衣柜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台式电脑，平板，笔记本，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壁挂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空调，投影（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待定）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收纳及其他需求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marL="0"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1.要有个地台，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分隔部分做拱形设计。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  <a:p>
              <a:pPr marL="0" algn="l">
                <a:lnSpc>
                  <a:spcPct val="150000"/>
                </a:lnSpc>
                <a:buClrTx/>
                <a:buSzTx/>
                <a:buNone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2.规划出办公区域，书籍收纳，最好有部分储物区域。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  <a:p>
              <a:pPr marL="0"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3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.灯具要有设计感，灯光要温馨，书桌区域光线要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充足。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  <a:p>
              <a:pPr marL="0" algn="l">
                <a:lnSpc>
                  <a:spcPct val="150000"/>
                </a:lnSpc>
                <a:buClrTx/>
                <a:buSzTx/>
                <a:buNone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4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.次卧墙壁部分做玻璃，让空间更通透。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544060" y="2952750"/>
            <a:ext cx="7647940" cy="952500"/>
          </a:xfrm>
          <a:prstGeom prst="rect">
            <a:avLst/>
          </a:prstGeom>
          <a:solidFill>
            <a:srgbClr val="8C2C2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微信截图_202309281943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130" y="1774825"/>
            <a:ext cx="2388870" cy="3261995"/>
          </a:xfrm>
          <a:prstGeom prst="rect">
            <a:avLst/>
          </a:prstGeom>
        </p:spPr>
      </p:pic>
      <p:pic>
        <p:nvPicPr>
          <p:cNvPr id="3" name="图片 2" descr="微信截图_202309281943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090" y="1774825"/>
            <a:ext cx="2479040" cy="3262630"/>
          </a:xfrm>
          <a:prstGeom prst="rect">
            <a:avLst/>
          </a:prstGeom>
        </p:spPr>
      </p:pic>
      <p:pic>
        <p:nvPicPr>
          <p:cNvPr id="10" name="图片 9" descr="微信截图_202309281946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755" y="1779270"/>
            <a:ext cx="2426335" cy="3261995"/>
          </a:xfrm>
          <a:prstGeom prst="rect">
            <a:avLst/>
          </a:prstGeom>
        </p:spPr>
      </p:pic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379345" y="-213360"/>
            <a:ext cx="8251190" cy="197866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9600" dirty="0" smtClean="0">
                <a:solidFill>
                  <a:schemeClr val="tx1">
                    <a:lumMod val="50000"/>
                    <a:lumOff val="50000"/>
                    <a:alpha val="19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阳台设计需求</a:t>
            </a:r>
            <a:endParaRPr lang="zh-CN" altLang="en-US" sz="9600" dirty="0" smtClean="0">
              <a:solidFill>
                <a:schemeClr val="tx1">
                  <a:lumMod val="50000"/>
                  <a:lumOff val="50000"/>
                  <a:alpha val="19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 rot="0">
            <a:off x="568960" y="1585595"/>
            <a:ext cx="11130915" cy="4639945"/>
            <a:chOff x="2305" y="2660"/>
            <a:chExt cx="17529" cy="7307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2305" y="2660"/>
              <a:ext cx="1063" cy="73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阳台</a:t>
              </a:r>
              <a:r>
                <a:rPr lang="en-US" altLang="zh-CN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· 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晾晒</a:t>
              </a:r>
              <a:r>
                <a:rPr lang="zh-CN" alt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休闲区分</a:t>
              </a:r>
              <a:endPara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3368" y="3533"/>
              <a:ext cx="0" cy="4259"/>
            </a:xfrm>
            <a:prstGeom prst="line">
              <a:avLst/>
            </a:prstGeom>
            <a:ln w="12700">
              <a:solidFill>
                <a:srgbClr val="B394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3605" y="3426"/>
              <a:ext cx="16229" cy="523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家具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边柜，单人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沙发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家电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洗烘套装，内衣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洗衣机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收纳及其他需求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1.北阳台做成洗衣房。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2.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洗衣服要能放下洗烘套装及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家政柜。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  <a:p>
              <a:pPr lvl="0" algn="l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3.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南阳台做休闲阳台，要有足够</a:t>
              </a: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+mn-ea"/>
                </a:rPr>
                <a:t>氛围感。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544060" y="2952750"/>
            <a:ext cx="7647940" cy="952500"/>
          </a:xfrm>
          <a:prstGeom prst="rect">
            <a:avLst/>
          </a:prstGeom>
          <a:solidFill>
            <a:srgbClr val="8C2C2C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微信截图_202309281952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495" y="1783715"/>
            <a:ext cx="2389505" cy="3257550"/>
          </a:xfrm>
          <a:prstGeom prst="rect">
            <a:avLst/>
          </a:prstGeom>
        </p:spPr>
      </p:pic>
      <p:pic>
        <p:nvPicPr>
          <p:cNvPr id="3" name="图片 2" descr="微信截图_202309281951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40" y="1783715"/>
            <a:ext cx="2548255" cy="3256915"/>
          </a:xfrm>
          <a:prstGeom prst="rect">
            <a:avLst/>
          </a:prstGeom>
        </p:spPr>
      </p:pic>
      <p:pic>
        <p:nvPicPr>
          <p:cNvPr id="14" name="图片 13" descr="微信截图_20230928195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480" y="1783715"/>
            <a:ext cx="2270760" cy="3256915"/>
          </a:xfrm>
          <a:prstGeom prst="rect">
            <a:avLst/>
          </a:prstGeom>
        </p:spPr>
      </p:pic>
    </p:spTree>
  </p:cSld>
  <p:clrMapOvr>
    <a:masterClrMapping/>
  </p:clrMapOvr>
  <p:transition spd="slow" advTm="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COMMONDATA" val="eyJoZGlkIjoiMjlhZTY1MzczMjY3YmUxOTFiNWQzMzk5NzYxZGY0OT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演示</Application>
  <PresentationFormat>宽屏</PresentationFormat>
  <Paragraphs>161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幼圆</vt:lpstr>
      <vt:lpstr>等线 Light</vt:lpstr>
      <vt:lpstr>等线</vt:lpstr>
      <vt:lpstr>Wingdings</vt:lpstr>
      <vt:lpstr>PingFang SC</vt:lpstr>
      <vt:lpstr>Bellamy Stevenson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握烙删恳渡</cp:lastModifiedBy>
  <cp:revision>47</cp:revision>
  <dcterms:created xsi:type="dcterms:W3CDTF">2020-06-27T07:35:00Z</dcterms:created>
  <dcterms:modified xsi:type="dcterms:W3CDTF">2024-01-25T08:05:23Z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B8DA96A4DA6F4E2D9945A4764EFED712_13</vt:lpwstr>
  </property>
  <property fmtid="{D5CDD505-2E9C-101B-9397-08002B2CF9AE}" pid="3" name="KSOProductBuildVer">
    <vt:lpwstr>2052-12.1.0.16250</vt:lpwstr>
  </property>
</Properties>
</file>